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7" r:id="rId2"/>
    <p:sldMasterId id="2147483670" r:id="rId3"/>
  </p:sldMasterIdLst>
  <p:notesMasterIdLst>
    <p:notesMasterId r:id="rId35"/>
  </p:notesMasterIdLst>
  <p:sldIdLst>
    <p:sldId id="627" r:id="rId4"/>
    <p:sldId id="633" r:id="rId5"/>
    <p:sldId id="628" r:id="rId6"/>
    <p:sldId id="634" r:id="rId7"/>
    <p:sldId id="614" r:id="rId8"/>
    <p:sldId id="579" r:id="rId9"/>
    <p:sldId id="541" r:id="rId10"/>
    <p:sldId id="616" r:id="rId11"/>
    <p:sldId id="545" r:id="rId12"/>
    <p:sldId id="582" r:id="rId13"/>
    <p:sldId id="546" r:id="rId14"/>
    <p:sldId id="617" r:id="rId15"/>
    <p:sldId id="585" r:id="rId16"/>
    <p:sldId id="552" r:id="rId17"/>
    <p:sldId id="619" r:id="rId18"/>
    <p:sldId id="596" r:id="rId19"/>
    <p:sldId id="576" r:id="rId20"/>
    <p:sldId id="618" r:id="rId21"/>
    <p:sldId id="566" r:id="rId22"/>
    <p:sldId id="607" r:id="rId23"/>
    <p:sldId id="570" r:id="rId24"/>
    <p:sldId id="601" r:id="rId25"/>
    <p:sldId id="588" r:id="rId26"/>
    <p:sldId id="572" r:id="rId27"/>
    <p:sldId id="620" r:id="rId28"/>
    <p:sldId id="629" r:id="rId29"/>
    <p:sldId id="631" r:id="rId30"/>
    <p:sldId id="632" r:id="rId31"/>
    <p:sldId id="610" r:id="rId32"/>
    <p:sldId id="636" r:id="rId33"/>
    <p:sldId id="63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92E53"/>
    <a:srgbClr val="FF0000"/>
    <a:srgbClr val="FFCC00"/>
    <a:srgbClr val="E63637"/>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7" autoAdjust="0"/>
    <p:restoredTop sz="83087" autoAdjust="0"/>
  </p:normalViewPr>
  <p:slideViewPr>
    <p:cSldViewPr snapToGrid="0" snapToObjects="1">
      <p:cViewPr>
        <p:scale>
          <a:sx n="118" d="100"/>
          <a:sy n="118" d="100"/>
        </p:scale>
        <p:origin x="232" y="144"/>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8344"/>
    </p:cViewPr>
  </p:sorterViewPr>
  <p:notesViewPr>
    <p:cSldViewPr snapToGrid="0" snapToObjects="1">
      <p:cViewPr varScale="1">
        <p:scale>
          <a:sx n="114" d="100"/>
          <a:sy n="114" d="100"/>
        </p:scale>
        <p:origin x="5224"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5" csCatId="colorful" phldr="1"/>
      <dgm:spPr/>
      <dgm:t>
        <a:bodyPr/>
        <a:lstStyle/>
        <a:p>
          <a:endParaRPr lang="es-ES"/>
        </a:p>
      </dgm:t>
    </dgm:pt>
    <dgm:pt modelId="{74EE5CD8-078F-4590-BF9C-A341A294A016}">
      <dgm:prSet phldrT="[Text]" custT="1"/>
      <dgm:spPr/>
      <dgm:t>
        <a:bodyPr/>
        <a:lstStyle/>
        <a:p>
          <a:r>
            <a:rPr lang="es-ES" sz="4400"/>
            <a:t>1</a:t>
          </a:r>
        </a:p>
      </dgm:t>
    </dgm:pt>
    <dgm:pt modelId="{BB568D76-3363-43D3-B00C-3359A643216C}" type="parTrans" cxnId="{F40F9561-0D4C-44CF-91EF-A92B1DBDE44B}">
      <dgm:prSet/>
      <dgm:spPr/>
      <dgm:t>
        <a:bodyPr/>
        <a:lstStyle/>
        <a:p>
          <a:endParaRPr lang="es-ES" sz="3200"/>
        </a:p>
      </dgm:t>
    </dgm:pt>
    <dgm:pt modelId="{CF9FB981-E6ED-4440-AC98-4E4E2ABA2C55}" type="sibTrans" cxnId="{F40F9561-0D4C-44CF-91EF-A92B1DBDE44B}">
      <dgm:prSet/>
      <dgm:spPr/>
      <dgm:t>
        <a:bodyPr/>
        <a:lstStyle/>
        <a:p>
          <a:endParaRPr lang="es-ES" sz="3200"/>
        </a:p>
      </dgm:t>
    </dgm:pt>
    <dgm:pt modelId="{AA046201-5C4D-445E-BF0B-5C6D2B0A1945}">
      <dgm:prSet phldrT="[Text]" custT="1"/>
      <dgm:spPr/>
      <dgm:t>
        <a:bodyPr/>
        <a:lstStyle/>
        <a:p>
          <a:r>
            <a:rPr lang="es-ES" sz="4400"/>
            <a:t>2</a:t>
          </a:r>
        </a:p>
      </dgm:t>
    </dgm:pt>
    <dgm:pt modelId="{FE92FC33-5E0F-4302-9E80-A69E8ACDDE56}" type="parTrans" cxnId="{B8AF1086-D7BE-446F-9133-738B599E9A7D}">
      <dgm:prSet/>
      <dgm:spPr/>
      <dgm:t>
        <a:bodyPr/>
        <a:lstStyle/>
        <a:p>
          <a:endParaRPr lang="es-ES" sz="3200"/>
        </a:p>
      </dgm:t>
    </dgm:pt>
    <dgm:pt modelId="{40767EFF-7D52-4469-ACEE-7D28E67337E2}" type="sibTrans" cxnId="{B8AF1086-D7BE-446F-9133-738B599E9A7D}">
      <dgm:prSet/>
      <dgm:spPr/>
      <dgm:t>
        <a:bodyPr/>
        <a:lstStyle/>
        <a:p>
          <a:endParaRPr lang="es-ES" sz="3200"/>
        </a:p>
      </dgm:t>
    </dgm:pt>
    <dgm:pt modelId="{C59269D0-92A5-481C-BA64-727AFB0DD545}">
      <dgm:prSet phldrT="[Text]" custT="1"/>
      <dgm:spPr/>
      <dgm:t>
        <a:bodyPr/>
        <a:lstStyle/>
        <a:p>
          <a:r>
            <a:rPr lang="en-GB" sz="2000" smtClean="0">
              <a:effectLst/>
              <a:latin typeface="+mn-lt"/>
              <a:ea typeface="+mn-ea"/>
              <a:cs typeface="+mn-cs"/>
            </a:rPr>
            <a:t>A </a:t>
          </a:r>
          <a:r>
            <a:rPr lang="en-GB" sz="2000" b="1" smtClean="0">
              <a:effectLst/>
              <a:latin typeface="+mn-lt"/>
              <a:ea typeface="+mn-ea"/>
              <a:cs typeface="+mn-cs"/>
            </a:rPr>
            <a:t>programming model and </a:t>
          </a:r>
          <a:r>
            <a:rPr lang="en-GB" sz="2000" b="1" smtClean="0">
              <a:solidFill>
                <a:schemeClr val="tx1"/>
              </a:solidFill>
              <a:effectLst/>
              <a:latin typeface="+mn-lt"/>
              <a:ea typeface="+mn-ea"/>
              <a:cs typeface="+mn-cs"/>
            </a:rPr>
            <a:t>Service Development Kit </a:t>
          </a:r>
          <a:r>
            <a:rPr lang="en-GB" sz="2000" b="1" smtClean="0">
              <a:effectLst/>
              <a:latin typeface="+mn-lt"/>
              <a:ea typeface="+mn-ea"/>
              <a:cs typeface="+mn-cs"/>
            </a:rPr>
            <a:t>(SDK) </a:t>
          </a:r>
          <a:r>
            <a:rPr lang="en-GB" sz="2000" smtClean="0">
              <a:effectLst/>
              <a:latin typeface="+mn-lt"/>
              <a:ea typeface="+mn-ea"/>
              <a:cs typeface="+mn-cs"/>
            </a:rPr>
            <a:t>that will empower service providers, network equipment vendors and SMEs to develop services based on new or existing network functions, opening the market and reducing time to delivery</a:t>
          </a:r>
          <a:endParaRPr lang="es-ES" sz="2000">
            <a:effectLst>
              <a:outerShdw blurRad="38100" dist="38100" dir="2700000" algn="tl">
                <a:srgbClr val="000000">
                  <a:alpha val="43137"/>
                </a:srgbClr>
              </a:outerShdw>
            </a:effectLst>
          </a:endParaRPr>
        </a:p>
      </dgm:t>
    </dgm:pt>
    <dgm:pt modelId="{312CC84D-092F-422A-AA24-A4619DBBB7BE}" type="parTrans" cxnId="{9071FB3B-D26B-4384-BD1A-80C12C62D02C}">
      <dgm:prSet/>
      <dgm:spPr/>
      <dgm:t>
        <a:bodyPr/>
        <a:lstStyle/>
        <a:p>
          <a:endParaRPr lang="es-ES" sz="3200"/>
        </a:p>
      </dgm:t>
    </dgm:pt>
    <dgm:pt modelId="{266DE8E8-1339-41C4-B9A7-6148496C7FA9}" type="sibTrans" cxnId="{9071FB3B-D26B-4384-BD1A-80C12C62D02C}">
      <dgm:prSet/>
      <dgm:spPr/>
      <dgm:t>
        <a:bodyPr/>
        <a:lstStyle/>
        <a:p>
          <a:endParaRPr lang="es-ES" sz="3200"/>
        </a:p>
      </dgm:t>
    </dgm:pt>
    <dgm:pt modelId="{D1776C8F-2B10-4075-8DF7-7F65AB725ED5}">
      <dgm:prSet phldrT="[Text]" custT="1"/>
      <dgm:spPr/>
      <dgm:t>
        <a:bodyPr/>
        <a:lstStyle/>
        <a:p>
          <a:r>
            <a:rPr lang="es-ES" sz="4400"/>
            <a:t>3</a:t>
          </a:r>
        </a:p>
      </dgm:t>
    </dgm:pt>
    <dgm:pt modelId="{7291E740-3E17-41B3-99D3-1D67AE37CC3F}" type="parTrans" cxnId="{7077B78D-FCDC-4519-8416-DC357ACD5043}">
      <dgm:prSet/>
      <dgm:spPr/>
      <dgm:t>
        <a:bodyPr/>
        <a:lstStyle/>
        <a:p>
          <a:endParaRPr lang="es-ES" sz="3200"/>
        </a:p>
      </dgm:t>
    </dgm:pt>
    <dgm:pt modelId="{88B75C29-8054-417D-BCE3-878A55118F6D}" type="sibTrans" cxnId="{7077B78D-FCDC-4519-8416-DC357ACD5043}">
      <dgm:prSet/>
      <dgm:spPr/>
      <dgm:t>
        <a:bodyPr/>
        <a:lstStyle/>
        <a:p>
          <a:endParaRPr lang="es-ES" sz="3200"/>
        </a:p>
      </dgm:t>
    </dgm:pt>
    <dgm:pt modelId="{6BE4E373-0656-4EDC-821E-BE09C952B1F6}">
      <dgm:prSet phldrT="[Text]" custT="1"/>
      <dgm:spPr/>
      <dgm:t>
        <a:bodyPr/>
        <a:lstStyle/>
        <a:p>
          <a:r>
            <a:rPr lang="en-GB" sz="2000" smtClean="0">
              <a:effectLst/>
              <a:latin typeface="+mn-lt"/>
              <a:ea typeface="+mn-ea"/>
              <a:cs typeface="+mn-cs"/>
            </a:rPr>
            <a:t>A set of </a:t>
          </a:r>
          <a:r>
            <a:rPr lang="en-GB" sz="2000" b="1" smtClean="0">
              <a:effectLst/>
              <a:latin typeface="+mn-lt"/>
              <a:ea typeface="+mn-ea"/>
              <a:cs typeface="+mn-cs"/>
            </a:rPr>
            <a:t>DevOps tools and methodology </a:t>
          </a:r>
          <a:r>
            <a:rPr lang="en-GB" sz="2000" smtClean="0">
              <a:effectLst/>
              <a:latin typeface="+mn-lt"/>
              <a:ea typeface="+mn-ea"/>
              <a:cs typeface="+mn-cs"/>
            </a:rPr>
            <a:t>that will help connect these stakeholders to a modern, agile workflow that supports the rapid development cycles of software-driven networks, as well as the inter-organizational challenges between them. </a:t>
          </a:r>
          <a:endParaRPr lang="es-ES" sz="2000">
            <a:effectLst>
              <a:outerShdw blurRad="38100" dist="38100" dir="2700000" algn="tl">
                <a:srgbClr val="000000">
                  <a:alpha val="43137"/>
                </a:srgbClr>
              </a:outerShdw>
            </a:effectLst>
          </a:endParaRPr>
        </a:p>
      </dgm:t>
    </dgm:pt>
    <dgm:pt modelId="{34218063-BF94-4304-99BD-B3F7BA4D3C8F}" type="parTrans" cxnId="{119690D4-400B-468B-8BA0-5C9C9E2AFEAF}">
      <dgm:prSet/>
      <dgm:spPr/>
      <dgm:t>
        <a:bodyPr/>
        <a:lstStyle/>
        <a:p>
          <a:endParaRPr lang="es-ES" sz="3200"/>
        </a:p>
      </dgm:t>
    </dgm:pt>
    <dgm:pt modelId="{E17B9BF1-2948-497F-8EC7-3BF734D839DB}" type="sibTrans" cxnId="{119690D4-400B-468B-8BA0-5C9C9E2AFEAF}">
      <dgm:prSet/>
      <dgm:spPr/>
      <dgm:t>
        <a:bodyPr/>
        <a:lstStyle/>
        <a:p>
          <a:endParaRPr lang="es-ES" sz="3200"/>
        </a:p>
      </dgm:t>
    </dgm:pt>
    <dgm:pt modelId="{1E4D3931-0DBD-4211-A24A-6AF364284B1E}">
      <dgm:prSet phldrT="[Text]" custT="1"/>
      <dgm:spPr/>
      <dgm:t>
        <a:bodyPr/>
        <a:lstStyle/>
        <a:p>
          <a:pPr marL="280988" indent="-280988"/>
          <a:r>
            <a:rPr lang="en-GB" sz="2000" smtClean="0">
              <a:effectLst/>
              <a:latin typeface="+mn-lt"/>
              <a:ea typeface="+mn-ea"/>
              <a:cs typeface="+mn-cs"/>
            </a:rPr>
            <a:t>An open source </a:t>
          </a:r>
          <a:r>
            <a:rPr lang="en-GB" sz="2000" b="1" smtClean="0">
              <a:effectLst/>
              <a:latin typeface="+mn-lt"/>
              <a:ea typeface="+mn-ea"/>
              <a:cs typeface="+mn-cs"/>
            </a:rPr>
            <a:t>service platform </a:t>
          </a:r>
          <a:r>
            <a:rPr lang="en-GB" sz="2000" smtClean="0">
              <a:effectLst/>
              <a:latin typeface="+mn-lt"/>
              <a:ea typeface="+mn-ea"/>
              <a:cs typeface="+mn-cs"/>
            </a:rPr>
            <a:t>with a modular </a:t>
          </a:r>
          <a:r>
            <a:rPr lang="en-GB" sz="2000" b="1" smtClean="0">
              <a:effectLst/>
              <a:latin typeface="+mn-lt"/>
              <a:ea typeface="+mn-ea"/>
              <a:cs typeface="+mn-cs"/>
            </a:rPr>
            <a:t>orchestration</a:t>
          </a:r>
          <a:r>
            <a:rPr lang="en-GB" sz="2000" smtClean="0">
              <a:effectLst/>
              <a:latin typeface="+mn-lt"/>
              <a:ea typeface="+mn-ea"/>
              <a:cs typeface="+mn-cs"/>
            </a:rPr>
            <a:t> framework that will help network operators optimize resource utilization, increase automation, reduce OpEx and facilitate their NFV transition</a:t>
          </a:r>
          <a:endParaRPr lang="es-ES" sz="2000">
            <a:effectLst>
              <a:outerShdw blurRad="38100" dist="38100" dir="2700000" algn="tl">
                <a:srgbClr val="000000">
                  <a:alpha val="43137"/>
                </a:srgbClr>
              </a:outerShdw>
            </a:effectLst>
          </a:endParaRPr>
        </a:p>
      </dgm:t>
    </dgm:pt>
    <dgm:pt modelId="{CADAA3D9-7C63-4729-85B0-64C8AF644EEF}" type="sibTrans" cxnId="{63E4D827-0083-4625-9FD6-043D8D32091E}">
      <dgm:prSet/>
      <dgm:spPr/>
      <dgm:t>
        <a:bodyPr/>
        <a:lstStyle/>
        <a:p>
          <a:endParaRPr lang="es-ES" sz="3200"/>
        </a:p>
      </dgm:t>
    </dgm:pt>
    <dgm:pt modelId="{FC93695B-FD0E-4353-B1FD-4328F4386DEC}" type="parTrans" cxnId="{63E4D827-0083-4625-9FD6-043D8D32091E}">
      <dgm:prSet/>
      <dgm:spPr/>
      <dgm:t>
        <a:bodyPr/>
        <a:lstStyle/>
        <a:p>
          <a:endParaRPr lang="es-ES" sz="3200"/>
        </a:p>
      </dgm:t>
    </dgm:pt>
    <dgm:pt modelId="{AAE7A1E6-6847-453D-B55B-8A82BF138C1D}" type="pres">
      <dgm:prSet presAssocID="{F6FEADD9-F67D-41F5-BA4C-3C84956E7F46}" presName="Name0" presStyleCnt="0">
        <dgm:presLayoutVars>
          <dgm:dir/>
          <dgm:animLvl val="lvl"/>
          <dgm:resizeHandles val="exact"/>
        </dgm:presLayoutVars>
      </dgm:prSet>
      <dgm:spPr/>
      <dgm:t>
        <a:bodyPr/>
        <a:lstStyle/>
        <a:p>
          <a:endParaRPr lang="es-ES"/>
        </a:p>
      </dgm:t>
    </dgm:pt>
    <dgm:pt modelId="{C4407577-18A2-46E0-8805-2838042EB67A}" type="pres">
      <dgm:prSet presAssocID="{74EE5CD8-078F-4590-BF9C-A341A294A016}" presName="linNode" presStyleCnt="0"/>
      <dgm:spPr/>
      <dgm:t>
        <a:bodyPr/>
        <a:lstStyle/>
        <a:p>
          <a:endParaRPr lang="es-ES"/>
        </a:p>
      </dgm:t>
    </dgm:pt>
    <dgm:pt modelId="{7E429971-BC57-430F-BB25-C0574E5E39E3}" type="pres">
      <dgm:prSet presAssocID="{74EE5CD8-078F-4590-BF9C-A341A294A016}" presName="parentText" presStyleLbl="node1" presStyleIdx="0" presStyleCnt="3" custScaleX="112867" custScaleY="115697" custLinFactNeighborY="-15667">
        <dgm:presLayoutVars>
          <dgm:chMax val="1"/>
          <dgm:bulletEnabled val="1"/>
        </dgm:presLayoutVars>
      </dgm:prSet>
      <dgm:spPr>
        <a:prstGeom prst="roundRect">
          <a:avLst/>
        </a:prstGeom>
      </dgm:spPr>
      <dgm:t>
        <a:bodyPr/>
        <a:lstStyle/>
        <a:p>
          <a:endParaRPr lang="es-ES"/>
        </a:p>
      </dgm:t>
    </dgm:pt>
    <dgm:pt modelId="{D54B1729-BC98-42C1-9C6C-D65DCBA4358F}" type="pres">
      <dgm:prSet presAssocID="{74EE5CD8-078F-4590-BF9C-A341A294A016}" presName="descendantText" presStyleLbl="alignAccFollowNode1" presStyleIdx="0" presStyleCnt="3" custScaleX="293060">
        <dgm:presLayoutVars>
          <dgm:bulletEnabled val="1"/>
        </dgm:presLayoutVars>
      </dgm:prSet>
      <dgm:spPr>
        <a:prstGeom prst="rect">
          <a:avLst/>
        </a:prstGeom>
      </dgm:spPr>
      <dgm:t>
        <a:bodyPr/>
        <a:lstStyle/>
        <a:p>
          <a:endParaRPr lang="es-ES"/>
        </a:p>
      </dgm:t>
    </dgm:pt>
    <dgm:pt modelId="{AB8574CC-D4F2-4555-AEE3-F4EE58B11D03}" type="pres">
      <dgm:prSet presAssocID="{CF9FB981-E6ED-4440-AC98-4E4E2ABA2C55}" presName="sp" presStyleCnt="0"/>
      <dgm:spPr/>
      <dgm:t>
        <a:bodyPr/>
        <a:lstStyle/>
        <a:p>
          <a:endParaRPr lang="es-ES"/>
        </a:p>
      </dgm:t>
    </dgm:pt>
    <dgm:pt modelId="{85B8F607-FDD8-476A-ADBE-E1250824F294}" type="pres">
      <dgm:prSet presAssocID="{AA046201-5C4D-445E-BF0B-5C6D2B0A1945}" presName="linNode" presStyleCnt="0"/>
      <dgm:spPr/>
      <dgm:t>
        <a:bodyPr/>
        <a:lstStyle/>
        <a:p>
          <a:endParaRPr lang="es-ES"/>
        </a:p>
      </dgm:t>
    </dgm:pt>
    <dgm:pt modelId="{C04276DC-EE64-470A-B8BC-09067B8045FA}" type="pres">
      <dgm:prSet presAssocID="{AA046201-5C4D-445E-BF0B-5C6D2B0A1945}" presName="parentText" presStyleLbl="node1" presStyleIdx="1" presStyleCnt="3" custScaleX="100000" custScaleY="95067">
        <dgm:presLayoutVars>
          <dgm:chMax val="1"/>
          <dgm:bulletEnabled val="1"/>
        </dgm:presLayoutVars>
      </dgm:prSet>
      <dgm:spPr>
        <a:prstGeom prst="roundRect">
          <a:avLst/>
        </a:prstGeom>
      </dgm:spPr>
      <dgm:t>
        <a:bodyPr/>
        <a:lstStyle/>
        <a:p>
          <a:endParaRPr lang="es-ES"/>
        </a:p>
      </dgm:t>
    </dgm:pt>
    <dgm:pt modelId="{B37A5355-225B-4C6F-AED7-6C620F99EECC}" type="pres">
      <dgm:prSet presAssocID="{AA046201-5C4D-445E-BF0B-5C6D2B0A1945}" presName="descendantText" presStyleLbl="alignAccFollowNode1" presStyleIdx="1" presStyleCnt="3" custScaleX="259632">
        <dgm:presLayoutVars>
          <dgm:bulletEnabled val="1"/>
        </dgm:presLayoutVars>
      </dgm:prSet>
      <dgm:spPr>
        <a:prstGeom prst="rect">
          <a:avLst/>
        </a:prstGeom>
      </dgm:spPr>
      <dgm:t>
        <a:bodyPr/>
        <a:lstStyle/>
        <a:p>
          <a:endParaRPr lang="es-ES"/>
        </a:p>
      </dgm:t>
    </dgm:pt>
    <dgm:pt modelId="{5ACAA866-A8A8-4183-97B5-CEEAB1525C60}" type="pres">
      <dgm:prSet presAssocID="{40767EFF-7D52-4469-ACEE-7D28E67337E2}" presName="sp" presStyleCnt="0"/>
      <dgm:spPr/>
      <dgm:t>
        <a:bodyPr/>
        <a:lstStyle/>
        <a:p>
          <a:endParaRPr lang="es-ES"/>
        </a:p>
      </dgm:t>
    </dgm:pt>
    <dgm:pt modelId="{477213BE-9E91-4950-8451-7F60796F47F4}" type="pres">
      <dgm:prSet presAssocID="{D1776C8F-2B10-4075-8DF7-7F65AB725ED5}" presName="linNode" presStyleCnt="0"/>
      <dgm:spPr/>
      <dgm:t>
        <a:bodyPr/>
        <a:lstStyle/>
        <a:p>
          <a:endParaRPr lang="es-ES"/>
        </a:p>
      </dgm:t>
    </dgm:pt>
    <dgm:pt modelId="{F5034101-5B7D-4FE7-B47A-5A48CF39606B}" type="pres">
      <dgm:prSet presAssocID="{D1776C8F-2B10-4075-8DF7-7F65AB725ED5}" presName="parentText" presStyleLbl="node1" presStyleIdx="2" presStyleCnt="3">
        <dgm:presLayoutVars>
          <dgm:chMax val="1"/>
          <dgm:bulletEnabled val="1"/>
        </dgm:presLayoutVars>
      </dgm:prSet>
      <dgm:spPr>
        <a:prstGeom prst="roundRect">
          <a:avLst/>
        </a:prstGeom>
      </dgm:spPr>
      <dgm:t>
        <a:bodyPr/>
        <a:lstStyle/>
        <a:p>
          <a:endParaRPr lang="es-ES"/>
        </a:p>
      </dgm:t>
    </dgm:pt>
    <dgm:pt modelId="{C7C3E6FD-D83F-4BDA-907E-B5EE041DA931}" type="pres">
      <dgm:prSet presAssocID="{D1776C8F-2B10-4075-8DF7-7F65AB725ED5}" presName="descendantText" presStyleLbl="alignAccFollowNode1" presStyleIdx="2" presStyleCnt="3" custScaleX="259632">
        <dgm:presLayoutVars>
          <dgm:bulletEnabled val="1"/>
        </dgm:presLayoutVars>
      </dgm:prSet>
      <dgm:spPr>
        <a:prstGeom prst="rect">
          <a:avLst/>
        </a:prstGeom>
      </dgm:spPr>
      <dgm:t>
        <a:bodyPr/>
        <a:lstStyle/>
        <a:p>
          <a:endParaRPr lang="es-ES"/>
        </a:p>
      </dgm:t>
    </dgm:pt>
  </dgm:ptLst>
  <dgm:cxnLst>
    <dgm:cxn modelId="{2D318559-9416-4370-A332-EC23A21799E7}" type="presOf" srcId="{D1776C8F-2B10-4075-8DF7-7F65AB725ED5}" destId="{F5034101-5B7D-4FE7-B47A-5A48CF39606B}" srcOrd="0" destOrd="0" presId="urn:microsoft.com/office/officeart/2005/8/layout/vList5"/>
    <dgm:cxn modelId="{CFDDF0B7-D54A-4285-B961-23952D317002}" type="presOf" srcId="{F6FEADD9-F67D-41F5-BA4C-3C84956E7F46}" destId="{AAE7A1E6-6847-453D-B55B-8A82BF138C1D}" srcOrd="0" destOrd="0" presId="urn:microsoft.com/office/officeart/2005/8/layout/vList5"/>
    <dgm:cxn modelId="{F40F9561-0D4C-44CF-91EF-A92B1DBDE44B}" srcId="{F6FEADD9-F67D-41F5-BA4C-3C84956E7F46}" destId="{74EE5CD8-078F-4590-BF9C-A341A294A016}" srcOrd="0" destOrd="0" parTransId="{BB568D76-3363-43D3-B00C-3359A643216C}" sibTransId="{CF9FB981-E6ED-4440-AC98-4E4E2ABA2C55}"/>
    <dgm:cxn modelId="{B8AF1086-D7BE-446F-9133-738B599E9A7D}" srcId="{F6FEADD9-F67D-41F5-BA4C-3C84956E7F46}" destId="{AA046201-5C4D-445E-BF0B-5C6D2B0A1945}" srcOrd="1" destOrd="0" parTransId="{FE92FC33-5E0F-4302-9E80-A69E8ACDDE56}" sibTransId="{40767EFF-7D52-4469-ACEE-7D28E67337E2}"/>
    <dgm:cxn modelId="{C7DF95A5-308F-4BB6-92E9-9A2B5381CA2F}" type="presOf" srcId="{AA046201-5C4D-445E-BF0B-5C6D2B0A1945}" destId="{C04276DC-EE64-470A-B8BC-09067B8045FA}"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E7693801-E0D4-451C-8056-2DAAB782ACCE}" type="presOf" srcId="{1E4D3931-0DBD-4211-A24A-6AF364284B1E}" destId="{D54B1729-BC98-42C1-9C6C-D65DCBA4358F}" srcOrd="0" destOrd="0" presId="urn:microsoft.com/office/officeart/2005/8/layout/vList5"/>
    <dgm:cxn modelId="{30365F53-425C-4058-9460-A499AC58A03C}" type="presOf" srcId="{C59269D0-92A5-481C-BA64-727AFB0DD545}" destId="{B37A5355-225B-4C6F-AED7-6C620F99EECC}" srcOrd="0" destOrd="0" presId="urn:microsoft.com/office/officeart/2005/8/layout/vList5"/>
    <dgm:cxn modelId="{63E4D827-0083-4625-9FD6-043D8D32091E}" srcId="{74EE5CD8-078F-4590-BF9C-A341A294A016}" destId="{1E4D3931-0DBD-4211-A24A-6AF364284B1E}" srcOrd="0" destOrd="0" parTransId="{FC93695B-FD0E-4353-B1FD-4328F4386DEC}" sibTransId="{CADAA3D9-7C63-4729-85B0-64C8AF644EEF}"/>
    <dgm:cxn modelId="{020EB0CC-B6F0-49B2-85EE-B0BD5AA18A5F}" type="presOf" srcId="{74EE5CD8-078F-4590-BF9C-A341A294A016}" destId="{7E429971-BC57-430F-BB25-C0574E5E39E3}" srcOrd="0" destOrd="0" presId="urn:microsoft.com/office/officeart/2005/8/layout/vList5"/>
    <dgm:cxn modelId="{7077B78D-FCDC-4519-8416-DC357ACD5043}" srcId="{F6FEADD9-F67D-41F5-BA4C-3C84956E7F46}" destId="{D1776C8F-2B10-4075-8DF7-7F65AB725ED5}" srcOrd="2" destOrd="0" parTransId="{7291E740-3E17-41B3-99D3-1D67AE37CC3F}" sibTransId="{88B75C29-8054-417D-BCE3-878A55118F6D}"/>
    <dgm:cxn modelId="{7B5E77B0-C62C-4164-BE23-6E8B80803E3D}" type="presOf" srcId="{6BE4E373-0656-4EDC-821E-BE09C952B1F6}" destId="{C7C3E6FD-D83F-4BDA-907E-B5EE041DA931}" srcOrd="0" destOrd="0" presId="urn:microsoft.com/office/officeart/2005/8/layout/vList5"/>
    <dgm:cxn modelId="{119690D4-400B-468B-8BA0-5C9C9E2AFEAF}" srcId="{D1776C8F-2B10-4075-8DF7-7F65AB725ED5}" destId="{6BE4E373-0656-4EDC-821E-BE09C952B1F6}" srcOrd="0" destOrd="0" parTransId="{34218063-BF94-4304-99BD-B3F7BA4D3C8F}" sibTransId="{E17B9BF1-2948-497F-8EC7-3BF734D839DB}"/>
    <dgm:cxn modelId="{852704BD-0B44-4CDE-B165-DAAC22A7CD52}" type="presParOf" srcId="{AAE7A1E6-6847-453D-B55B-8A82BF138C1D}" destId="{C4407577-18A2-46E0-8805-2838042EB67A}" srcOrd="0" destOrd="0" presId="urn:microsoft.com/office/officeart/2005/8/layout/vList5"/>
    <dgm:cxn modelId="{A7B7DCFA-D9C4-461D-86EA-327451316C26}" type="presParOf" srcId="{C4407577-18A2-46E0-8805-2838042EB67A}" destId="{7E429971-BC57-430F-BB25-C0574E5E39E3}" srcOrd="0" destOrd="0" presId="urn:microsoft.com/office/officeart/2005/8/layout/vList5"/>
    <dgm:cxn modelId="{AEF64E3D-0C5D-4A50-980A-6E4E83221BF1}" type="presParOf" srcId="{C4407577-18A2-46E0-8805-2838042EB67A}" destId="{D54B1729-BC98-42C1-9C6C-D65DCBA4358F}" srcOrd="1" destOrd="0" presId="urn:microsoft.com/office/officeart/2005/8/layout/vList5"/>
    <dgm:cxn modelId="{0615AEA0-8C0B-4462-B38A-E6E9363B4890}" type="presParOf" srcId="{AAE7A1E6-6847-453D-B55B-8A82BF138C1D}" destId="{AB8574CC-D4F2-4555-AEE3-F4EE58B11D03}" srcOrd="1" destOrd="0" presId="urn:microsoft.com/office/officeart/2005/8/layout/vList5"/>
    <dgm:cxn modelId="{065FC3AE-DC1A-4120-9440-8100C145EA22}" type="presParOf" srcId="{AAE7A1E6-6847-453D-B55B-8A82BF138C1D}" destId="{85B8F607-FDD8-476A-ADBE-E1250824F294}" srcOrd="2" destOrd="0" presId="urn:microsoft.com/office/officeart/2005/8/layout/vList5"/>
    <dgm:cxn modelId="{F7614C77-8C3D-49FB-8275-C886C7BDE151}" type="presParOf" srcId="{85B8F607-FDD8-476A-ADBE-E1250824F294}" destId="{C04276DC-EE64-470A-B8BC-09067B8045FA}" srcOrd="0" destOrd="0" presId="urn:microsoft.com/office/officeart/2005/8/layout/vList5"/>
    <dgm:cxn modelId="{90976F51-2C90-45EF-B6A4-9C7D22A86120}" type="presParOf" srcId="{85B8F607-FDD8-476A-ADBE-E1250824F294}" destId="{B37A5355-225B-4C6F-AED7-6C620F99EECC}" srcOrd="1" destOrd="0" presId="urn:microsoft.com/office/officeart/2005/8/layout/vList5"/>
    <dgm:cxn modelId="{4295613E-565C-450B-8A37-2A06713F4F31}" type="presParOf" srcId="{AAE7A1E6-6847-453D-B55B-8A82BF138C1D}" destId="{5ACAA866-A8A8-4183-97B5-CEEAB1525C60}" srcOrd="3" destOrd="0" presId="urn:microsoft.com/office/officeart/2005/8/layout/vList5"/>
    <dgm:cxn modelId="{64ACE650-E1CD-4D68-944E-DB0BC92DC42A}" type="presParOf" srcId="{AAE7A1E6-6847-453D-B55B-8A82BF138C1D}" destId="{477213BE-9E91-4950-8451-7F60796F47F4}" srcOrd="4" destOrd="0" presId="urn:microsoft.com/office/officeart/2005/8/layout/vList5"/>
    <dgm:cxn modelId="{9DFF3E75-9E3B-41FE-9076-2B5F62EB5735}" type="presParOf" srcId="{477213BE-9E91-4950-8451-7F60796F47F4}" destId="{F5034101-5B7D-4FE7-B47A-5A48CF39606B}" srcOrd="0" destOrd="0" presId="urn:microsoft.com/office/officeart/2005/8/layout/vList5"/>
    <dgm:cxn modelId="{57F69F9F-AF85-4C60-AC5A-6ADCF3A12912}" type="presParOf" srcId="{477213BE-9E91-4950-8451-7F60796F47F4}" destId="{C7C3E6FD-D83F-4BDA-907E-B5EE041DA93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5891641" y="-3675203"/>
          <a:ext cx="1158418" cy="9029189"/>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l" defTabSz="889000">
            <a:lnSpc>
              <a:spcPct val="90000"/>
            </a:lnSpc>
            <a:spcBef>
              <a:spcPct val="0"/>
            </a:spcBef>
            <a:spcAft>
              <a:spcPct val="15000"/>
            </a:spcAft>
            <a:buChar char="•"/>
          </a:pPr>
          <a:r>
            <a:rPr lang="en-GB" sz="2000" kern="1200" smtClean="0">
              <a:effectLst/>
              <a:latin typeface="+mn-lt"/>
              <a:ea typeface="+mn-ea"/>
              <a:cs typeface="+mn-cs"/>
            </a:rPr>
            <a:t>An open source </a:t>
          </a:r>
          <a:r>
            <a:rPr lang="en-GB" sz="2000" b="1" kern="1200" smtClean="0">
              <a:effectLst/>
              <a:latin typeface="+mn-lt"/>
              <a:ea typeface="+mn-ea"/>
              <a:cs typeface="+mn-cs"/>
            </a:rPr>
            <a:t>service platform </a:t>
          </a:r>
          <a:r>
            <a:rPr lang="en-GB" sz="2000" kern="1200" smtClean="0">
              <a:effectLst/>
              <a:latin typeface="+mn-lt"/>
              <a:ea typeface="+mn-ea"/>
              <a:cs typeface="+mn-cs"/>
            </a:rPr>
            <a:t>with a modular </a:t>
          </a:r>
          <a:r>
            <a:rPr lang="en-GB" sz="2000" b="1" kern="1200" smtClean="0">
              <a:effectLst/>
              <a:latin typeface="+mn-lt"/>
              <a:ea typeface="+mn-ea"/>
              <a:cs typeface="+mn-cs"/>
            </a:rPr>
            <a:t>orchestration</a:t>
          </a:r>
          <a:r>
            <a:rPr lang="en-GB" sz="2000" kern="1200" smtClean="0">
              <a:effectLst/>
              <a:latin typeface="+mn-lt"/>
              <a:ea typeface="+mn-ea"/>
              <a:cs typeface="+mn-cs"/>
            </a:rPr>
            <a:t> framework that will help network operators optimize resource utilization, increase automation, reduce OpEx and facilitate their NFV transition</a:t>
          </a:r>
          <a:endParaRPr lang="es-ES" sz="2000" kern="1200">
            <a:effectLst>
              <a:outerShdw blurRad="38100" dist="38100" dir="2700000" algn="tl">
                <a:srgbClr val="000000">
                  <a:alpha val="43137"/>
                </a:srgbClr>
              </a:outerShdw>
            </a:effectLst>
          </a:endParaRPr>
        </a:p>
      </dsp:txBody>
      <dsp:txXfrm rot="-5400000">
        <a:off x="1956256" y="260182"/>
        <a:ext cx="9029189" cy="1158418"/>
      </dsp:txXfrm>
    </dsp:sp>
    <dsp:sp modelId="{7E429971-BC57-430F-BB25-C0574E5E39E3}">
      <dsp:nvSpPr>
        <dsp:cNvPr id="0" name=""/>
        <dsp:cNvSpPr/>
      </dsp:nvSpPr>
      <dsp:spPr>
        <a:xfrm>
          <a:off x="198" y="0"/>
          <a:ext cx="1956058" cy="167531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es-ES" sz="4400" kern="1200"/>
            <a:t>1</a:t>
          </a:r>
        </a:p>
      </dsp:txBody>
      <dsp:txXfrm>
        <a:off x="81980" y="81782"/>
        <a:ext cx="1792494" cy="1511755"/>
      </dsp:txXfrm>
    </dsp:sp>
    <dsp:sp modelId="{B37A5355-225B-4C6F-AED7-6C620F99EECC}">
      <dsp:nvSpPr>
        <dsp:cNvPr id="0" name=""/>
        <dsp:cNvSpPr/>
      </dsp:nvSpPr>
      <dsp:spPr>
        <a:xfrm rot="5400000">
          <a:off x="5895041" y="-2079120"/>
          <a:ext cx="1158418" cy="9033737"/>
        </a:xfrm>
        <a:prstGeom prst="rect">
          <a:avLst/>
        </a:prstGeom>
        <a:solidFill>
          <a:schemeClr val="accent5">
            <a:tint val="40000"/>
            <a:alpha val="90000"/>
            <a:hueOff val="-3695876"/>
            <a:satOff val="-6408"/>
            <a:lumOff val="-644"/>
            <a:alphaOff val="0"/>
          </a:schemeClr>
        </a:solidFill>
        <a:ln w="6350" cap="flat" cmpd="sng" algn="ctr">
          <a:solidFill>
            <a:schemeClr val="accent5">
              <a:tint val="40000"/>
              <a:alpha val="90000"/>
              <a:hueOff val="-3695876"/>
              <a:satOff val="-6408"/>
              <a:lumOff val="-64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GB" sz="2000" kern="1200" smtClean="0">
              <a:effectLst/>
              <a:latin typeface="+mn-lt"/>
              <a:ea typeface="+mn-ea"/>
              <a:cs typeface="+mn-cs"/>
            </a:rPr>
            <a:t>A </a:t>
          </a:r>
          <a:r>
            <a:rPr lang="en-GB" sz="2000" b="1" kern="1200" smtClean="0">
              <a:effectLst/>
              <a:latin typeface="+mn-lt"/>
              <a:ea typeface="+mn-ea"/>
              <a:cs typeface="+mn-cs"/>
            </a:rPr>
            <a:t>programming model and </a:t>
          </a:r>
          <a:r>
            <a:rPr lang="en-GB" sz="2000" b="1" kern="1200" smtClean="0">
              <a:solidFill>
                <a:schemeClr val="tx1"/>
              </a:solidFill>
              <a:effectLst/>
              <a:latin typeface="+mn-lt"/>
              <a:ea typeface="+mn-ea"/>
              <a:cs typeface="+mn-cs"/>
            </a:rPr>
            <a:t>Service Development Kit </a:t>
          </a:r>
          <a:r>
            <a:rPr lang="en-GB" sz="2000" b="1" kern="1200" smtClean="0">
              <a:effectLst/>
              <a:latin typeface="+mn-lt"/>
              <a:ea typeface="+mn-ea"/>
              <a:cs typeface="+mn-cs"/>
            </a:rPr>
            <a:t>(SDK) </a:t>
          </a:r>
          <a:r>
            <a:rPr lang="en-GB" sz="2000" kern="1200" smtClean="0">
              <a:effectLst/>
              <a:latin typeface="+mn-lt"/>
              <a:ea typeface="+mn-ea"/>
              <a:cs typeface="+mn-cs"/>
            </a:rPr>
            <a:t>that will empower service providers, network equipment vendors and SMEs to develop services based on new or existing network functions, opening the market and reducing time to delivery</a:t>
          </a:r>
          <a:endParaRPr lang="es-ES" sz="2000" kern="1200">
            <a:effectLst>
              <a:outerShdw blurRad="38100" dist="38100" dir="2700000" algn="tl">
                <a:srgbClr val="000000">
                  <a:alpha val="43137"/>
                </a:srgbClr>
              </a:outerShdw>
            </a:effectLst>
          </a:endParaRPr>
        </a:p>
      </dsp:txBody>
      <dsp:txXfrm rot="-5400000">
        <a:off x="1957382" y="1858539"/>
        <a:ext cx="9033737" cy="1158418"/>
      </dsp:txXfrm>
    </dsp:sp>
    <dsp:sp modelId="{C04276DC-EE64-470A-B8BC-09067B8045FA}">
      <dsp:nvSpPr>
        <dsp:cNvPr id="0" name=""/>
        <dsp:cNvSpPr/>
      </dsp:nvSpPr>
      <dsp:spPr>
        <a:xfrm>
          <a:off x="198" y="1749451"/>
          <a:ext cx="1957184" cy="1376592"/>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es-ES" sz="4400" kern="1200"/>
            <a:t>2</a:t>
          </a:r>
        </a:p>
      </dsp:txBody>
      <dsp:txXfrm>
        <a:off x="67398" y="1816651"/>
        <a:ext cx="1822784" cy="1242192"/>
      </dsp:txXfrm>
    </dsp:sp>
    <dsp:sp modelId="{C7C3E6FD-D83F-4BDA-907E-B5EE041DA931}">
      <dsp:nvSpPr>
        <dsp:cNvPr id="0" name=""/>
        <dsp:cNvSpPr/>
      </dsp:nvSpPr>
      <dsp:spPr>
        <a:xfrm rot="5400000">
          <a:off x="5895041" y="-594411"/>
          <a:ext cx="1158418" cy="9033737"/>
        </a:xfrm>
        <a:prstGeom prst="rect">
          <a:avLst/>
        </a:prstGeom>
        <a:solidFill>
          <a:schemeClr val="accent5">
            <a:tint val="40000"/>
            <a:alpha val="90000"/>
            <a:hueOff val="-7391752"/>
            <a:satOff val="-12816"/>
            <a:lumOff val="-1289"/>
            <a:alphaOff val="0"/>
          </a:schemeClr>
        </a:solidFill>
        <a:ln w="6350" cap="flat" cmpd="sng" algn="ctr">
          <a:solidFill>
            <a:schemeClr val="accent5">
              <a:tint val="40000"/>
              <a:alpha val="90000"/>
              <a:hueOff val="-7391752"/>
              <a:satOff val="-12816"/>
              <a:lumOff val="-128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GB" sz="2000" kern="1200" smtClean="0">
              <a:effectLst/>
              <a:latin typeface="+mn-lt"/>
              <a:ea typeface="+mn-ea"/>
              <a:cs typeface="+mn-cs"/>
            </a:rPr>
            <a:t>A set of </a:t>
          </a:r>
          <a:r>
            <a:rPr lang="en-GB" sz="2000" b="1" kern="1200" smtClean="0">
              <a:effectLst/>
              <a:latin typeface="+mn-lt"/>
              <a:ea typeface="+mn-ea"/>
              <a:cs typeface="+mn-cs"/>
            </a:rPr>
            <a:t>DevOps tools and methodology </a:t>
          </a:r>
          <a:r>
            <a:rPr lang="en-GB" sz="2000" kern="1200" smtClean="0">
              <a:effectLst/>
              <a:latin typeface="+mn-lt"/>
              <a:ea typeface="+mn-ea"/>
              <a:cs typeface="+mn-cs"/>
            </a:rPr>
            <a:t>that will help connect these stakeholders to a modern, agile workflow that supports the rapid development cycles of software-driven networks, as well as the inter-organizational challenges between them. </a:t>
          </a:r>
          <a:endParaRPr lang="es-ES" sz="2000" kern="1200">
            <a:effectLst>
              <a:outerShdw blurRad="38100" dist="38100" dir="2700000" algn="tl">
                <a:srgbClr val="000000">
                  <a:alpha val="43137"/>
                </a:srgbClr>
              </a:outerShdw>
            </a:effectLst>
          </a:endParaRPr>
        </a:p>
      </dsp:txBody>
      <dsp:txXfrm rot="-5400000">
        <a:off x="1957382" y="3343248"/>
        <a:ext cx="9033737" cy="1158418"/>
      </dsp:txXfrm>
    </dsp:sp>
    <dsp:sp modelId="{F5034101-5B7D-4FE7-B47A-5A48CF39606B}">
      <dsp:nvSpPr>
        <dsp:cNvPr id="0" name=""/>
        <dsp:cNvSpPr/>
      </dsp:nvSpPr>
      <dsp:spPr>
        <a:xfrm>
          <a:off x="198" y="3198445"/>
          <a:ext cx="1957184" cy="1448023"/>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es-ES" sz="4400" kern="1200"/>
            <a:t>3</a:t>
          </a:r>
        </a:p>
      </dsp:txBody>
      <dsp:txXfrm>
        <a:off x="70885" y="3269132"/>
        <a:ext cx="1815810" cy="13066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C0F43-ED88-9B48-836B-6DEC6337B5C6}"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e-IL" smtClean="0"/>
              <a:t>Click to edit Master text styles</a:t>
            </a:r>
          </a:p>
          <a:p>
            <a:pPr lvl="1"/>
            <a:r>
              <a:rPr lang="he-IL" smtClean="0"/>
              <a:t>Second level</a:t>
            </a:r>
          </a:p>
          <a:p>
            <a:pPr lvl="2"/>
            <a:r>
              <a:rPr lang="he-IL" smtClean="0"/>
              <a:t>Third level</a:t>
            </a:r>
          </a:p>
          <a:p>
            <a:pPr lvl="3"/>
            <a:r>
              <a:rPr lang="he-IL" smtClean="0"/>
              <a:t>Fourth level</a:t>
            </a:r>
          </a:p>
          <a:p>
            <a:pPr lvl="4"/>
            <a:r>
              <a:rPr lang="he-IL"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9B4D4-0913-8344-AEAE-F95D4504677A}" type="slidenum">
              <a:rPr lang="en-US" smtClean="0"/>
              <a:t>‹#›</a:t>
            </a:fld>
            <a:endParaRPr lang="en-US"/>
          </a:p>
        </p:txBody>
      </p:sp>
    </p:spTree>
    <p:extLst>
      <p:ext uri="{BB962C8B-B14F-4D97-AF65-F5344CB8AC3E}">
        <p14:creationId xmlns:p14="http://schemas.microsoft.com/office/powerpoint/2010/main" val="157021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1</a:t>
            </a:fld>
            <a:endParaRPr lang="en-US"/>
          </a:p>
        </p:txBody>
      </p:sp>
    </p:spTree>
    <p:extLst>
      <p:ext uri="{BB962C8B-B14F-4D97-AF65-F5344CB8AC3E}">
        <p14:creationId xmlns:p14="http://schemas.microsoft.com/office/powerpoint/2010/main" val="61732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charset="0"/>
              </a:defRPr>
            </a:lvl1pPr>
            <a:lvl2pPr marL="742950" indent="-285750" defTabSz="949325">
              <a:defRPr>
                <a:solidFill>
                  <a:schemeClr val="tx1"/>
                </a:solidFill>
                <a:latin typeface="Arial" charset="0"/>
              </a:defRPr>
            </a:lvl2pPr>
            <a:lvl3pPr marL="1143000" indent="-228600" defTabSz="949325">
              <a:defRPr>
                <a:solidFill>
                  <a:schemeClr val="tx1"/>
                </a:solidFill>
                <a:latin typeface="Arial" charset="0"/>
              </a:defRPr>
            </a:lvl3pPr>
            <a:lvl4pPr marL="1600200" indent="-228600" defTabSz="949325">
              <a:defRPr>
                <a:solidFill>
                  <a:schemeClr val="tx1"/>
                </a:solidFill>
                <a:latin typeface="Arial" charset="0"/>
              </a:defRPr>
            </a:lvl4pPr>
            <a:lvl5pPr marL="2057400" indent="-228600" defTabSz="949325">
              <a:defRPr>
                <a:solidFill>
                  <a:schemeClr val="tx1"/>
                </a:solidFill>
                <a:latin typeface="Arial" charset="0"/>
              </a:defRPr>
            </a:lvl5pPr>
            <a:lvl6pPr marL="2514600" indent="-228600" defTabSz="949325" eaLnBrk="0" fontAlgn="base" hangingPunct="0">
              <a:spcBef>
                <a:spcPct val="0"/>
              </a:spcBef>
              <a:spcAft>
                <a:spcPct val="0"/>
              </a:spcAft>
              <a:defRPr>
                <a:solidFill>
                  <a:schemeClr val="tx1"/>
                </a:solidFill>
                <a:latin typeface="Arial" charset="0"/>
              </a:defRPr>
            </a:lvl6pPr>
            <a:lvl7pPr marL="2971800" indent="-228600" defTabSz="949325" eaLnBrk="0" fontAlgn="base" hangingPunct="0">
              <a:spcBef>
                <a:spcPct val="0"/>
              </a:spcBef>
              <a:spcAft>
                <a:spcPct val="0"/>
              </a:spcAft>
              <a:defRPr>
                <a:solidFill>
                  <a:schemeClr val="tx1"/>
                </a:solidFill>
                <a:latin typeface="Arial" charset="0"/>
              </a:defRPr>
            </a:lvl7pPr>
            <a:lvl8pPr marL="3429000" indent="-228600" defTabSz="949325" eaLnBrk="0" fontAlgn="base" hangingPunct="0">
              <a:spcBef>
                <a:spcPct val="0"/>
              </a:spcBef>
              <a:spcAft>
                <a:spcPct val="0"/>
              </a:spcAft>
              <a:defRPr>
                <a:solidFill>
                  <a:schemeClr val="tx1"/>
                </a:solidFill>
                <a:latin typeface="Arial" charset="0"/>
              </a:defRPr>
            </a:lvl8pPr>
            <a:lvl9pPr marL="3886200" indent="-228600" defTabSz="949325" eaLnBrk="0" fontAlgn="base" hangingPunct="0">
              <a:spcBef>
                <a:spcPct val="0"/>
              </a:spcBef>
              <a:spcAft>
                <a:spcPct val="0"/>
              </a:spcAft>
              <a:defRPr>
                <a:solidFill>
                  <a:schemeClr val="tx1"/>
                </a:solidFill>
                <a:latin typeface="Arial" charset="0"/>
              </a:defRPr>
            </a:lvl9pPr>
          </a:lstStyle>
          <a:p>
            <a:fld id="{6F866BBD-71E5-4559-A892-EBFEFCAFCD47}" type="slidenum">
              <a:rPr lang="en-US" altLang="en-US" smtClean="0"/>
              <a:pPr/>
              <a:t>15</a:t>
            </a:fld>
            <a:endParaRPr lang="en-US" altLang="en-US" smtClean="0"/>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n-US" smtClean="0"/>
          </a:p>
        </p:txBody>
      </p:sp>
    </p:spTree>
    <p:extLst>
      <p:ext uri="{BB962C8B-B14F-4D97-AF65-F5344CB8AC3E}">
        <p14:creationId xmlns:p14="http://schemas.microsoft.com/office/powerpoint/2010/main" val="193875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Thus, </a:t>
            </a:r>
            <a:r>
              <a:rPr lang="de-DE" dirty="0" err="1" smtClean="0"/>
              <a:t>we</a:t>
            </a:r>
            <a:r>
              <a:rPr lang="de-DE" dirty="0" smtClean="0"/>
              <a:t> </a:t>
            </a:r>
            <a:r>
              <a:rPr lang="de-DE" dirty="0" err="1" smtClean="0"/>
              <a:t>developed</a:t>
            </a:r>
            <a:r>
              <a:rPr lang="de-DE" dirty="0" smtClean="0"/>
              <a:t> an</a:t>
            </a:r>
            <a:r>
              <a:rPr lang="de-DE" baseline="0" dirty="0" smtClean="0"/>
              <a:t> SDK </a:t>
            </a:r>
            <a:r>
              <a:rPr lang="de-DE" baseline="0" dirty="0" err="1" smtClean="0"/>
              <a:t>and</a:t>
            </a:r>
            <a:r>
              <a:rPr lang="de-DE" baseline="0" dirty="0" smtClean="0"/>
              <a:t> a Service </a:t>
            </a:r>
            <a:r>
              <a:rPr lang="de-DE" baseline="0" dirty="0" err="1" smtClean="0"/>
              <a:t>Platform</a:t>
            </a:r>
            <a:endParaRPr lang="de-DE" baseline="0" dirty="0" smtClean="0"/>
          </a:p>
          <a:p>
            <a:endParaRPr lang="de-DE" baseline="0" dirty="0" smtClean="0"/>
          </a:p>
          <a:p>
            <a:r>
              <a:rPr lang="de-DE" baseline="0" dirty="0" err="1" smtClean="0"/>
              <a:t>DevOps</a:t>
            </a:r>
            <a:r>
              <a:rPr lang="de-DE" baseline="0" dirty="0" smtClean="0"/>
              <a:t>, agile </a:t>
            </a:r>
            <a:r>
              <a:rPr lang="de-DE" baseline="0" dirty="0" err="1" smtClean="0"/>
              <a:t>development</a:t>
            </a:r>
            <a:r>
              <a:rPr lang="de-DE" baseline="0" dirty="0" smtClean="0"/>
              <a:t>, </a:t>
            </a:r>
            <a:r>
              <a:rPr lang="de-DE" baseline="0" dirty="0" err="1" smtClean="0"/>
              <a:t>and</a:t>
            </a:r>
            <a:r>
              <a:rPr lang="de-DE" baseline="0" dirty="0" smtClean="0"/>
              <a:t> CI/CD </a:t>
            </a:r>
            <a:r>
              <a:rPr lang="de-DE" baseline="0" dirty="0" err="1" smtClean="0"/>
              <a:t>is</a:t>
            </a:r>
            <a:r>
              <a:rPr lang="de-DE" baseline="0" dirty="0" smtClean="0"/>
              <a:t> </a:t>
            </a:r>
            <a:r>
              <a:rPr lang="de-DE" baseline="0" dirty="0" err="1" smtClean="0"/>
              <a:t>challenging</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telco</a:t>
            </a:r>
            <a:r>
              <a:rPr lang="de-DE" baseline="0" dirty="0" smtClean="0"/>
              <a:t> </a:t>
            </a:r>
            <a:r>
              <a:rPr lang="de-DE" baseline="0" dirty="0" err="1" smtClean="0"/>
              <a:t>industry</a:t>
            </a:r>
            <a:endParaRPr lang="de-DE" baseline="0" dirty="0" smtClean="0"/>
          </a:p>
          <a:p>
            <a:endParaRPr lang="de-DE" baseline="0" dirty="0" smtClean="0"/>
          </a:p>
          <a:p>
            <a:r>
              <a:rPr lang="de-DE" baseline="0" dirty="0" smtClean="0"/>
              <a:t>Technical </a:t>
            </a:r>
            <a:r>
              <a:rPr lang="de-DE" baseline="0" dirty="0" err="1" smtClean="0"/>
              <a:t>challenges</a:t>
            </a:r>
            <a:endParaRPr lang="de-DE" baseline="0" dirty="0" smtClean="0"/>
          </a:p>
          <a:p>
            <a:r>
              <a:rPr lang="de-DE" baseline="0" dirty="0" smtClean="0"/>
              <a:t> - Re-</a:t>
            </a:r>
            <a:r>
              <a:rPr lang="de-DE" baseline="0" dirty="0" err="1" smtClean="0"/>
              <a:t>use</a:t>
            </a:r>
            <a:r>
              <a:rPr lang="de-DE" baseline="0" dirty="0" smtClean="0"/>
              <a:t> </a:t>
            </a:r>
            <a:r>
              <a:rPr lang="de-DE" baseline="0" dirty="0" err="1" smtClean="0"/>
              <a:t>of</a:t>
            </a:r>
            <a:r>
              <a:rPr lang="de-DE" baseline="0" dirty="0" smtClean="0"/>
              <a:t> </a:t>
            </a:r>
            <a:r>
              <a:rPr lang="de-DE" baseline="0" dirty="0" err="1" smtClean="0"/>
              <a:t>artifacts</a:t>
            </a:r>
            <a:r>
              <a:rPr lang="de-DE" baseline="0" dirty="0" smtClean="0"/>
              <a:t>, like VNFs</a:t>
            </a:r>
          </a:p>
          <a:p>
            <a:r>
              <a:rPr lang="de-DE" baseline="0" dirty="0" smtClean="0"/>
              <a:t> - </a:t>
            </a:r>
            <a:r>
              <a:rPr lang="de-DE" baseline="0" dirty="0" err="1" smtClean="0"/>
              <a:t>Automatic</a:t>
            </a:r>
            <a:r>
              <a:rPr lang="de-DE" baseline="0" dirty="0" smtClean="0"/>
              <a:t> upgrade </a:t>
            </a:r>
            <a:r>
              <a:rPr lang="de-DE" baseline="0" dirty="0" err="1" smtClean="0"/>
              <a:t>procedures</a:t>
            </a:r>
            <a:endParaRPr lang="de-DE" baseline="0" dirty="0" smtClean="0"/>
          </a:p>
        </p:txBody>
      </p:sp>
      <p:sp>
        <p:nvSpPr>
          <p:cNvPr id="4" name="Slide Number Placeholder 3"/>
          <p:cNvSpPr>
            <a:spLocks noGrp="1"/>
          </p:cNvSpPr>
          <p:nvPr>
            <p:ph type="sldNum" sz="quarter" idx="10"/>
          </p:nvPr>
        </p:nvSpPr>
        <p:spPr/>
        <p:txBody>
          <a:bodyPr/>
          <a:lstStyle/>
          <a:p>
            <a:fld id="{7B79B4D4-0913-8344-AEAE-F95D4504677A}" type="slidenum">
              <a:rPr lang="en-US" smtClean="0"/>
              <a:t>16</a:t>
            </a:fld>
            <a:endParaRPr lang="en-US"/>
          </a:p>
        </p:txBody>
      </p:sp>
    </p:spTree>
    <p:extLst>
      <p:ext uri="{BB962C8B-B14F-4D97-AF65-F5344CB8AC3E}">
        <p14:creationId xmlns:p14="http://schemas.microsoft.com/office/powerpoint/2010/main" val="1227344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45B4BED2-1E3B-444C-9E64-3D6E7ECECD9D}" type="slidenum">
              <a:rPr lang="en-US" smtClean="0"/>
              <a:t>17</a:t>
            </a:fld>
            <a:endParaRPr lang="en-US"/>
          </a:p>
        </p:txBody>
      </p:sp>
    </p:spTree>
    <p:extLst>
      <p:ext uri="{BB962C8B-B14F-4D97-AF65-F5344CB8AC3E}">
        <p14:creationId xmlns:p14="http://schemas.microsoft.com/office/powerpoint/2010/main" val="1802038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charset="0"/>
              </a:defRPr>
            </a:lvl1pPr>
            <a:lvl2pPr marL="742950" indent="-285750" defTabSz="949325">
              <a:defRPr>
                <a:solidFill>
                  <a:schemeClr val="tx1"/>
                </a:solidFill>
                <a:latin typeface="Arial" charset="0"/>
              </a:defRPr>
            </a:lvl2pPr>
            <a:lvl3pPr marL="1143000" indent="-228600" defTabSz="949325">
              <a:defRPr>
                <a:solidFill>
                  <a:schemeClr val="tx1"/>
                </a:solidFill>
                <a:latin typeface="Arial" charset="0"/>
              </a:defRPr>
            </a:lvl3pPr>
            <a:lvl4pPr marL="1600200" indent="-228600" defTabSz="949325">
              <a:defRPr>
                <a:solidFill>
                  <a:schemeClr val="tx1"/>
                </a:solidFill>
                <a:latin typeface="Arial" charset="0"/>
              </a:defRPr>
            </a:lvl4pPr>
            <a:lvl5pPr marL="2057400" indent="-228600" defTabSz="949325">
              <a:defRPr>
                <a:solidFill>
                  <a:schemeClr val="tx1"/>
                </a:solidFill>
                <a:latin typeface="Arial" charset="0"/>
              </a:defRPr>
            </a:lvl5pPr>
            <a:lvl6pPr marL="2514600" indent="-228600" defTabSz="949325" eaLnBrk="0" fontAlgn="base" hangingPunct="0">
              <a:spcBef>
                <a:spcPct val="0"/>
              </a:spcBef>
              <a:spcAft>
                <a:spcPct val="0"/>
              </a:spcAft>
              <a:defRPr>
                <a:solidFill>
                  <a:schemeClr val="tx1"/>
                </a:solidFill>
                <a:latin typeface="Arial" charset="0"/>
              </a:defRPr>
            </a:lvl6pPr>
            <a:lvl7pPr marL="2971800" indent="-228600" defTabSz="949325" eaLnBrk="0" fontAlgn="base" hangingPunct="0">
              <a:spcBef>
                <a:spcPct val="0"/>
              </a:spcBef>
              <a:spcAft>
                <a:spcPct val="0"/>
              </a:spcAft>
              <a:defRPr>
                <a:solidFill>
                  <a:schemeClr val="tx1"/>
                </a:solidFill>
                <a:latin typeface="Arial" charset="0"/>
              </a:defRPr>
            </a:lvl7pPr>
            <a:lvl8pPr marL="3429000" indent="-228600" defTabSz="949325" eaLnBrk="0" fontAlgn="base" hangingPunct="0">
              <a:spcBef>
                <a:spcPct val="0"/>
              </a:spcBef>
              <a:spcAft>
                <a:spcPct val="0"/>
              </a:spcAft>
              <a:defRPr>
                <a:solidFill>
                  <a:schemeClr val="tx1"/>
                </a:solidFill>
                <a:latin typeface="Arial" charset="0"/>
              </a:defRPr>
            </a:lvl8pPr>
            <a:lvl9pPr marL="3886200" indent="-228600" defTabSz="949325" eaLnBrk="0" fontAlgn="base" hangingPunct="0">
              <a:spcBef>
                <a:spcPct val="0"/>
              </a:spcBef>
              <a:spcAft>
                <a:spcPct val="0"/>
              </a:spcAft>
              <a:defRPr>
                <a:solidFill>
                  <a:schemeClr val="tx1"/>
                </a:solidFill>
                <a:latin typeface="Arial" charset="0"/>
              </a:defRPr>
            </a:lvl9pPr>
          </a:lstStyle>
          <a:p>
            <a:fld id="{6F866BBD-71E5-4559-A892-EBFEFCAFCD47}" type="slidenum">
              <a:rPr lang="en-US" altLang="en-US" smtClean="0"/>
              <a:pPr/>
              <a:t>18</a:t>
            </a:fld>
            <a:endParaRPr lang="en-US" altLang="en-US" smtClean="0"/>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n-US" smtClean="0"/>
          </a:p>
        </p:txBody>
      </p:sp>
    </p:spTree>
    <p:extLst>
      <p:ext uri="{BB962C8B-B14F-4D97-AF65-F5344CB8AC3E}">
        <p14:creationId xmlns:p14="http://schemas.microsoft.com/office/powerpoint/2010/main" val="143826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The service platform receives the service packages implemented and created with the help of SONATA's SDK and is responsible for placing, deploying, provisioning, scaling, and managing the services on existing cloud infrastructures. It can also provide direct feedback about the deployed services to the SDK, for example, monitoring data about a service or its components.  </a:t>
            </a:r>
          </a:p>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t>A specialized NFV DevOps loop connects operator (service platform) and service developer (SDK).</a:t>
            </a:r>
          </a:p>
          <a:p>
            <a:endParaRPr lang="en-US"/>
          </a:p>
        </p:txBody>
      </p:sp>
      <p:sp>
        <p:nvSpPr>
          <p:cNvPr id="4" name="3 Marcador de número de diapositiva"/>
          <p:cNvSpPr>
            <a:spLocks noGrp="1"/>
          </p:cNvSpPr>
          <p:nvPr>
            <p:ph type="sldNum" sz="quarter" idx="10"/>
          </p:nvPr>
        </p:nvSpPr>
        <p:spPr/>
        <p:txBody>
          <a:bodyPr/>
          <a:lstStyle/>
          <a:p>
            <a:fld id="{7B79B4D4-0913-8344-AEAE-F95D4504677A}" type="slidenum">
              <a:rPr lang="en-US" smtClean="0"/>
              <a:t>19</a:t>
            </a:fld>
            <a:endParaRPr lang="en-US"/>
          </a:p>
        </p:txBody>
      </p:sp>
    </p:spTree>
    <p:extLst>
      <p:ext uri="{BB962C8B-B14F-4D97-AF65-F5344CB8AC3E}">
        <p14:creationId xmlns:p14="http://schemas.microsoft.com/office/powerpoint/2010/main" val="2378825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mtClean="0"/>
              <a:t>Recursive descriptors:</a:t>
            </a:r>
            <a:br>
              <a:rPr lang="de-DE" smtClean="0"/>
            </a:br>
            <a:r>
              <a:rPr lang="de-DE" smtClean="0"/>
              <a:t> - Supports the development process of new services</a:t>
            </a:r>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20</a:t>
            </a:fld>
            <a:endParaRPr lang="en-US"/>
          </a:p>
        </p:txBody>
      </p:sp>
    </p:spTree>
    <p:extLst>
      <p:ext uri="{BB962C8B-B14F-4D97-AF65-F5344CB8AC3E}">
        <p14:creationId xmlns:p14="http://schemas.microsoft.com/office/powerpoint/2010/main" val="77495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service platform receives the service packages implemented and created with the help of SONATA's SDK and is responsible for placing, deploying, provisioning, scaling, and managing the services on existing cloud infrastructures. It can also provide direct feedback about the deployed services to the SDK, for example, monitoring data about a service or its components.  </a:t>
            </a:r>
          </a:p>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21</a:t>
            </a:fld>
            <a:endParaRPr lang="en-US"/>
          </a:p>
        </p:txBody>
      </p:sp>
    </p:spTree>
    <p:extLst>
      <p:ext uri="{BB962C8B-B14F-4D97-AF65-F5344CB8AC3E}">
        <p14:creationId xmlns:p14="http://schemas.microsoft.com/office/powerpoint/2010/main" val="109944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mtClean="0"/>
              <a:t>RabbitMQ – an AMQP</a:t>
            </a:r>
            <a:r>
              <a:rPr lang="de-DE" baseline="0" smtClean="0"/>
              <a:t> implementation – is the main communication component</a:t>
            </a:r>
          </a:p>
          <a:p>
            <a:r>
              <a:rPr lang="de-DE" baseline="0" smtClean="0"/>
              <a:t>  - Well known, and well tested system</a:t>
            </a:r>
          </a:p>
          <a:p>
            <a:r>
              <a:rPr lang="de-DE" baseline="0" smtClean="0"/>
              <a:t>  - Scaleable, as it can be distributed over multiple servers</a:t>
            </a:r>
          </a:p>
          <a:p>
            <a:r>
              <a:rPr lang="de-DE" baseline="0" smtClean="0"/>
              <a:t>  - Used also in OpenStack for communication of different components</a:t>
            </a:r>
          </a:p>
          <a:p>
            <a:endParaRPr lang="de-DE" baseline="0" smtClean="0"/>
          </a:p>
          <a:p>
            <a:r>
              <a:rPr lang="de-DE" baseline="0" smtClean="0"/>
              <a:t>We have appox. 20 different services running in Docker</a:t>
            </a:r>
          </a:p>
          <a:p>
            <a:r>
              <a:rPr lang="de-DE" baseline="0" smtClean="0"/>
              <a:t>  - Future step: Use a container management system, like Kubernetes</a:t>
            </a:r>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22</a:t>
            </a:fld>
            <a:endParaRPr lang="en-US"/>
          </a:p>
        </p:txBody>
      </p:sp>
    </p:spTree>
    <p:extLst>
      <p:ext uri="{BB962C8B-B14F-4D97-AF65-F5344CB8AC3E}">
        <p14:creationId xmlns:p14="http://schemas.microsoft.com/office/powerpoint/2010/main" val="1309042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charset="0"/>
              </a:defRPr>
            </a:lvl1pPr>
            <a:lvl2pPr marL="742950" indent="-285750" defTabSz="949325">
              <a:defRPr>
                <a:solidFill>
                  <a:schemeClr val="tx1"/>
                </a:solidFill>
                <a:latin typeface="Arial" charset="0"/>
              </a:defRPr>
            </a:lvl2pPr>
            <a:lvl3pPr marL="1143000" indent="-228600" defTabSz="949325">
              <a:defRPr>
                <a:solidFill>
                  <a:schemeClr val="tx1"/>
                </a:solidFill>
                <a:latin typeface="Arial" charset="0"/>
              </a:defRPr>
            </a:lvl3pPr>
            <a:lvl4pPr marL="1600200" indent="-228600" defTabSz="949325">
              <a:defRPr>
                <a:solidFill>
                  <a:schemeClr val="tx1"/>
                </a:solidFill>
                <a:latin typeface="Arial" charset="0"/>
              </a:defRPr>
            </a:lvl4pPr>
            <a:lvl5pPr marL="2057400" indent="-228600" defTabSz="949325">
              <a:defRPr>
                <a:solidFill>
                  <a:schemeClr val="tx1"/>
                </a:solidFill>
                <a:latin typeface="Arial" charset="0"/>
              </a:defRPr>
            </a:lvl5pPr>
            <a:lvl6pPr marL="2514600" indent="-228600" defTabSz="949325" eaLnBrk="0" fontAlgn="base" hangingPunct="0">
              <a:spcBef>
                <a:spcPct val="0"/>
              </a:spcBef>
              <a:spcAft>
                <a:spcPct val="0"/>
              </a:spcAft>
              <a:defRPr>
                <a:solidFill>
                  <a:schemeClr val="tx1"/>
                </a:solidFill>
                <a:latin typeface="Arial" charset="0"/>
              </a:defRPr>
            </a:lvl6pPr>
            <a:lvl7pPr marL="2971800" indent="-228600" defTabSz="949325" eaLnBrk="0" fontAlgn="base" hangingPunct="0">
              <a:spcBef>
                <a:spcPct val="0"/>
              </a:spcBef>
              <a:spcAft>
                <a:spcPct val="0"/>
              </a:spcAft>
              <a:defRPr>
                <a:solidFill>
                  <a:schemeClr val="tx1"/>
                </a:solidFill>
                <a:latin typeface="Arial" charset="0"/>
              </a:defRPr>
            </a:lvl7pPr>
            <a:lvl8pPr marL="3429000" indent="-228600" defTabSz="949325" eaLnBrk="0" fontAlgn="base" hangingPunct="0">
              <a:spcBef>
                <a:spcPct val="0"/>
              </a:spcBef>
              <a:spcAft>
                <a:spcPct val="0"/>
              </a:spcAft>
              <a:defRPr>
                <a:solidFill>
                  <a:schemeClr val="tx1"/>
                </a:solidFill>
                <a:latin typeface="Arial" charset="0"/>
              </a:defRPr>
            </a:lvl8pPr>
            <a:lvl9pPr marL="3886200" indent="-228600" defTabSz="949325" eaLnBrk="0" fontAlgn="base" hangingPunct="0">
              <a:spcBef>
                <a:spcPct val="0"/>
              </a:spcBef>
              <a:spcAft>
                <a:spcPct val="0"/>
              </a:spcAft>
              <a:defRPr>
                <a:solidFill>
                  <a:schemeClr val="tx1"/>
                </a:solidFill>
                <a:latin typeface="Arial" charset="0"/>
              </a:defRPr>
            </a:lvl9pPr>
          </a:lstStyle>
          <a:p>
            <a:fld id="{6F866BBD-71E5-4559-A892-EBFEFCAFCD47}" type="slidenum">
              <a:rPr lang="en-US" altLang="en-US" smtClean="0"/>
              <a:pPr/>
              <a:t>25</a:t>
            </a:fld>
            <a:endParaRPr lang="en-US" altLang="en-US" smtClean="0"/>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n-US" smtClean="0"/>
          </a:p>
        </p:txBody>
      </p:sp>
    </p:spTree>
    <p:extLst>
      <p:ext uri="{BB962C8B-B14F-4D97-AF65-F5344CB8AC3E}">
        <p14:creationId xmlns:p14="http://schemas.microsoft.com/office/powerpoint/2010/main" val="212409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26</a:t>
            </a:fld>
            <a:endParaRPr lang="en-US"/>
          </a:p>
        </p:txBody>
      </p:sp>
    </p:spTree>
    <p:extLst>
      <p:ext uri="{BB962C8B-B14F-4D97-AF65-F5344CB8AC3E}">
        <p14:creationId xmlns:p14="http://schemas.microsoft.com/office/powerpoint/2010/main" val="51563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charset="0"/>
              </a:defRPr>
            </a:lvl1pPr>
            <a:lvl2pPr marL="742950" indent="-285750" defTabSz="949325">
              <a:defRPr>
                <a:solidFill>
                  <a:schemeClr val="tx1"/>
                </a:solidFill>
                <a:latin typeface="Arial" charset="0"/>
              </a:defRPr>
            </a:lvl2pPr>
            <a:lvl3pPr marL="1143000" indent="-228600" defTabSz="949325">
              <a:defRPr>
                <a:solidFill>
                  <a:schemeClr val="tx1"/>
                </a:solidFill>
                <a:latin typeface="Arial" charset="0"/>
              </a:defRPr>
            </a:lvl3pPr>
            <a:lvl4pPr marL="1600200" indent="-228600" defTabSz="949325">
              <a:defRPr>
                <a:solidFill>
                  <a:schemeClr val="tx1"/>
                </a:solidFill>
                <a:latin typeface="Arial" charset="0"/>
              </a:defRPr>
            </a:lvl4pPr>
            <a:lvl5pPr marL="2057400" indent="-228600" defTabSz="949325">
              <a:defRPr>
                <a:solidFill>
                  <a:schemeClr val="tx1"/>
                </a:solidFill>
                <a:latin typeface="Arial" charset="0"/>
              </a:defRPr>
            </a:lvl5pPr>
            <a:lvl6pPr marL="2514600" indent="-228600" defTabSz="949325" eaLnBrk="0" fontAlgn="base" hangingPunct="0">
              <a:spcBef>
                <a:spcPct val="0"/>
              </a:spcBef>
              <a:spcAft>
                <a:spcPct val="0"/>
              </a:spcAft>
              <a:defRPr>
                <a:solidFill>
                  <a:schemeClr val="tx1"/>
                </a:solidFill>
                <a:latin typeface="Arial" charset="0"/>
              </a:defRPr>
            </a:lvl6pPr>
            <a:lvl7pPr marL="2971800" indent="-228600" defTabSz="949325" eaLnBrk="0" fontAlgn="base" hangingPunct="0">
              <a:spcBef>
                <a:spcPct val="0"/>
              </a:spcBef>
              <a:spcAft>
                <a:spcPct val="0"/>
              </a:spcAft>
              <a:defRPr>
                <a:solidFill>
                  <a:schemeClr val="tx1"/>
                </a:solidFill>
                <a:latin typeface="Arial" charset="0"/>
              </a:defRPr>
            </a:lvl7pPr>
            <a:lvl8pPr marL="3429000" indent="-228600" defTabSz="949325" eaLnBrk="0" fontAlgn="base" hangingPunct="0">
              <a:spcBef>
                <a:spcPct val="0"/>
              </a:spcBef>
              <a:spcAft>
                <a:spcPct val="0"/>
              </a:spcAft>
              <a:defRPr>
                <a:solidFill>
                  <a:schemeClr val="tx1"/>
                </a:solidFill>
                <a:latin typeface="Arial" charset="0"/>
              </a:defRPr>
            </a:lvl8pPr>
            <a:lvl9pPr marL="3886200" indent="-228600" defTabSz="949325" eaLnBrk="0" fontAlgn="base" hangingPunct="0">
              <a:spcBef>
                <a:spcPct val="0"/>
              </a:spcBef>
              <a:spcAft>
                <a:spcPct val="0"/>
              </a:spcAft>
              <a:defRPr>
                <a:solidFill>
                  <a:schemeClr val="tx1"/>
                </a:solidFill>
                <a:latin typeface="Arial" charset="0"/>
              </a:defRPr>
            </a:lvl9pPr>
          </a:lstStyle>
          <a:p>
            <a:fld id="{6F866BBD-71E5-4559-A892-EBFEFCAFCD47}" type="slidenum">
              <a:rPr lang="en-US" altLang="en-US" smtClean="0"/>
              <a:pPr/>
              <a:t>7</a:t>
            </a:fld>
            <a:endParaRPr lang="en-US" altLang="en-US" smtClean="0"/>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mtClean="0"/>
              <a:t>We did an exhaustive evaluation of use-cases and requirements</a:t>
            </a:r>
          </a:p>
          <a:p>
            <a:endParaRPr lang="de-DE" smtClean="0"/>
          </a:p>
          <a:p>
            <a:r>
              <a:rPr lang="de-DE" smtClean="0"/>
              <a:t>Address the picture</a:t>
            </a:r>
          </a:p>
          <a:p>
            <a:r>
              <a:rPr lang="de-DE" baseline="0" smtClean="0"/>
              <a:t>  - The architecture is not final, it is just the start for the next round ...</a:t>
            </a:r>
          </a:p>
          <a:p>
            <a:endParaRPr lang="de-DE" baseline="0" smtClean="0"/>
          </a:p>
          <a:p>
            <a:r>
              <a:rPr lang="de-DE" baseline="0" smtClean="0"/>
              <a:t>Now, elaborate even more on the technical details – and move to WP3 and WP4</a:t>
            </a:r>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29</a:t>
            </a:fld>
            <a:endParaRPr lang="en-US"/>
          </a:p>
        </p:txBody>
      </p:sp>
    </p:spTree>
    <p:extLst>
      <p:ext uri="{BB962C8B-B14F-4D97-AF65-F5344CB8AC3E}">
        <p14:creationId xmlns:p14="http://schemas.microsoft.com/office/powerpoint/2010/main" val="896145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mtClean="0"/>
              <a:t>F/SSM</a:t>
            </a:r>
            <a:r>
              <a:rPr lang="de-DE" baseline="0" smtClean="0"/>
              <a:t> concept</a:t>
            </a:r>
          </a:p>
          <a:p>
            <a:r>
              <a:rPr lang="de-DE" baseline="0" smtClean="0"/>
              <a:t>  - Related to Application Functions (by NEC &amp; DT) in ETSI</a:t>
            </a:r>
          </a:p>
          <a:p>
            <a:endParaRPr lang="de-DE" baseline="0" smtClean="0"/>
          </a:p>
          <a:p>
            <a:r>
              <a:rPr lang="de-DE" baseline="0" smtClean="0"/>
              <a:t>The F/SSM connects the VNF/NS with the Service Platform (RabbitMQ)</a:t>
            </a:r>
          </a:p>
          <a:p>
            <a:r>
              <a:rPr lang="de-DE" baseline="0" smtClean="0"/>
              <a:t>   - From a SP point of view, F/SSM are plugins (executed in Docker containers)</a:t>
            </a:r>
          </a:p>
          <a:p>
            <a:r>
              <a:rPr lang="de-DE" baseline="0" smtClean="0"/>
              <a:t>   - Both can be used to perform calculations (in addition to the descriptive language in the descriptors, e.g. for monitoring)</a:t>
            </a:r>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31</a:t>
            </a:fld>
            <a:endParaRPr lang="en-US"/>
          </a:p>
        </p:txBody>
      </p:sp>
    </p:spTree>
    <p:extLst>
      <p:ext uri="{BB962C8B-B14F-4D97-AF65-F5344CB8AC3E}">
        <p14:creationId xmlns:p14="http://schemas.microsoft.com/office/powerpoint/2010/main" val="114421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EB951B-3A57-4B7B-9395-DA8935C9F482}"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505856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altLang="en-US" kern="0" dirty="0" smtClean="0"/>
              <a:t>Market opportunities are presenting themselves </a:t>
            </a:r>
            <a:r>
              <a:rPr lang="en-US" altLang="en-US" b="1" kern="0" dirty="0" smtClean="0"/>
              <a:t>in Automotive (new car to car services), Energy (smart metering systems), eHealth (tele health-care), </a:t>
            </a:r>
            <a:r>
              <a:rPr lang="en-US" altLang="en-US" b="1" kern="0" dirty="0" err="1" smtClean="0"/>
              <a:t>inmersive</a:t>
            </a:r>
            <a:r>
              <a:rPr lang="en-US" altLang="en-US" b="1" kern="0" dirty="0" smtClean="0"/>
              <a:t> Media, </a:t>
            </a:r>
            <a:r>
              <a:rPr lang="en-US" altLang="en-US" b="1" kern="0" dirty="0" err="1" smtClean="0"/>
              <a:t>SmartCities</a:t>
            </a:r>
            <a:r>
              <a:rPr lang="en-US" altLang="en-US" b="1" kern="0" dirty="0" smtClean="0"/>
              <a:t>, etc</a:t>
            </a:r>
            <a:r>
              <a:rPr lang="en-US" altLang="en-US" kern="0" dirty="0" smtClean="0"/>
              <a:t>. </a:t>
            </a:r>
          </a:p>
          <a:p>
            <a:pPr eaLnBrk="1" hangingPunct="1">
              <a:spcBef>
                <a:spcPct val="0"/>
              </a:spcBef>
              <a:defRPr/>
            </a:pPr>
            <a:endParaRPr lang="en-US" altLang="en-US" dirty="0" smtClean="0"/>
          </a:p>
        </p:txBody>
      </p:sp>
      <p:sp>
        <p:nvSpPr>
          <p:cNvPr id="143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a:defRPr/>
            </a:pPr>
            <a:fld id="{6CEDB011-3087-456B-848B-D12D2080954B}" type="slidenum">
              <a:rPr lang="nl-NL" altLang="en-US" smtClean="0">
                <a:solidFill>
                  <a:prstClr val="black"/>
                </a:solidFill>
              </a:rPr>
              <a:pPr>
                <a:defRPr/>
              </a:pPr>
              <a:t>9</a:t>
            </a:fld>
            <a:endParaRPr lang="nl-NL" alt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gives us 2 questions:</a:t>
            </a:r>
          </a:p>
          <a:p>
            <a:pPr marL="171450" indent="-171450">
              <a:buFontTx/>
              <a:buChar char="-"/>
            </a:pPr>
            <a:r>
              <a:rPr lang="en-GB" dirty="0" smtClean="0"/>
              <a:t>what are the resulting requirements for the infrastructure</a:t>
            </a:r>
          </a:p>
          <a:p>
            <a:pPr marL="171450" indent="-171450">
              <a:buFontTx/>
              <a:buChar char="-"/>
            </a:pPr>
            <a:r>
              <a:rPr lang="en-GB" dirty="0" smtClean="0"/>
              <a:t>what are the enablers</a:t>
            </a:r>
            <a:r>
              <a:rPr lang="en-GB" baseline="0" dirty="0" smtClean="0"/>
              <a:t> to provide this flexibility in service provisioning</a:t>
            </a:r>
            <a:endParaRPr lang="en-GB" dirty="0"/>
          </a:p>
        </p:txBody>
      </p:sp>
      <p:sp>
        <p:nvSpPr>
          <p:cNvPr id="4" name="Slide Number Placeholder 3"/>
          <p:cNvSpPr>
            <a:spLocks noGrp="1"/>
          </p:cNvSpPr>
          <p:nvPr>
            <p:ph type="sldNum" sz="quarter" idx="10"/>
          </p:nvPr>
        </p:nvSpPr>
        <p:spPr/>
        <p:txBody>
          <a:bodyPr/>
          <a:lstStyle/>
          <a:p>
            <a:fld id="{7B79B4D4-0913-8344-AEAE-F95D4504677A}" type="slidenum">
              <a:rPr lang="en-US" smtClean="0"/>
              <a:t>10</a:t>
            </a:fld>
            <a:endParaRPr lang="en-US"/>
          </a:p>
        </p:txBody>
      </p:sp>
    </p:spTree>
    <p:extLst>
      <p:ext uri="{BB962C8B-B14F-4D97-AF65-F5344CB8AC3E}">
        <p14:creationId xmlns:p14="http://schemas.microsoft.com/office/powerpoint/2010/main" val="384140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ES_tradnl" altLang="en-US" smtClean="0"/>
              <a:t>snow ball effect</a:t>
            </a:r>
            <a:endParaRPr lang="en-US" altLang="en-US" smtClean="0"/>
          </a:p>
        </p:txBody>
      </p:sp>
      <p:sp>
        <p:nvSpPr>
          <p:cNvPr id="143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fontAlgn="base">
              <a:spcBef>
                <a:spcPct val="0"/>
              </a:spcBef>
              <a:spcAft>
                <a:spcPct val="0"/>
              </a:spcAft>
              <a:defRPr>
                <a:solidFill>
                  <a:schemeClr val="tx1"/>
                </a:solidFill>
                <a:latin typeface="Verdana" pitchFamily="34" charset="0"/>
              </a:defRPr>
            </a:lvl6pPr>
            <a:lvl7pPr marL="2971800" indent="-228600" fontAlgn="base">
              <a:spcBef>
                <a:spcPct val="0"/>
              </a:spcBef>
              <a:spcAft>
                <a:spcPct val="0"/>
              </a:spcAft>
              <a:defRPr>
                <a:solidFill>
                  <a:schemeClr val="tx1"/>
                </a:solidFill>
                <a:latin typeface="Verdana" pitchFamily="34" charset="0"/>
              </a:defRPr>
            </a:lvl7pPr>
            <a:lvl8pPr marL="3429000" indent="-228600" fontAlgn="base">
              <a:spcBef>
                <a:spcPct val="0"/>
              </a:spcBef>
              <a:spcAft>
                <a:spcPct val="0"/>
              </a:spcAft>
              <a:defRPr>
                <a:solidFill>
                  <a:schemeClr val="tx1"/>
                </a:solidFill>
                <a:latin typeface="Verdana" pitchFamily="34" charset="0"/>
              </a:defRPr>
            </a:lvl8pPr>
            <a:lvl9pPr marL="3886200" indent="-228600" fontAlgn="base">
              <a:spcBef>
                <a:spcPct val="0"/>
              </a:spcBef>
              <a:spcAft>
                <a:spcPct val="0"/>
              </a:spcAft>
              <a:defRPr>
                <a:solidFill>
                  <a:schemeClr val="tx1"/>
                </a:solidFill>
                <a:latin typeface="Verdana" pitchFamily="34" charset="0"/>
              </a:defRPr>
            </a:lvl9pPr>
          </a:lstStyle>
          <a:p>
            <a:pPr>
              <a:defRPr/>
            </a:pPr>
            <a:fld id="{4C787A33-6C7B-4963-B316-365E7A373A5C}" type="slidenum">
              <a:rPr lang="nl-NL" altLang="en-US" smtClean="0">
                <a:solidFill>
                  <a:prstClr val="black"/>
                </a:solidFill>
              </a:rPr>
              <a:pPr>
                <a:defRPr/>
              </a:pPr>
              <a:t>11</a:t>
            </a:fld>
            <a:endParaRPr lang="nl-NL" altLang="en-US" smtClean="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charset="0"/>
              </a:defRPr>
            </a:lvl1pPr>
            <a:lvl2pPr marL="742950" indent="-285750" defTabSz="949325">
              <a:defRPr>
                <a:solidFill>
                  <a:schemeClr val="tx1"/>
                </a:solidFill>
                <a:latin typeface="Arial" charset="0"/>
              </a:defRPr>
            </a:lvl2pPr>
            <a:lvl3pPr marL="1143000" indent="-228600" defTabSz="949325">
              <a:defRPr>
                <a:solidFill>
                  <a:schemeClr val="tx1"/>
                </a:solidFill>
                <a:latin typeface="Arial" charset="0"/>
              </a:defRPr>
            </a:lvl3pPr>
            <a:lvl4pPr marL="1600200" indent="-228600" defTabSz="949325">
              <a:defRPr>
                <a:solidFill>
                  <a:schemeClr val="tx1"/>
                </a:solidFill>
                <a:latin typeface="Arial" charset="0"/>
              </a:defRPr>
            </a:lvl4pPr>
            <a:lvl5pPr marL="2057400" indent="-228600" defTabSz="949325">
              <a:defRPr>
                <a:solidFill>
                  <a:schemeClr val="tx1"/>
                </a:solidFill>
                <a:latin typeface="Arial" charset="0"/>
              </a:defRPr>
            </a:lvl5pPr>
            <a:lvl6pPr marL="2514600" indent="-228600" defTabSz="949325" eaLnBrk="0" fontAlgn="base" hangingPunct="0">
              <a:spcBef>
                <a:spcPct val="0"/>
              </a:spcBef>
              <a:spcAft>
                <a:spcPct val="0"/>
              </a:spcAft>
              <a:defRPr>
                <a:solidFill>
                  <a:schemeClr val="tx1"/>
                </a:solidFill>
                <a:latin typeface="Arial" charset="0"/>
              </a:defRPr>
            </a:lvl6pPr>
            <a:lvl7pPr marL="2971800" indent="-228600" defTabSz="949325" eaLnBrk="0" fontAlgn="base" hangingPunct="0">
              <a:spcBef>
                <a:spcPct val="0"/>
              </a:spcBef>
              <a:spcAft>
                <a:spcPct val="0"/>
              </a:spcAft>
              <a:defRPr>
                <a:solidFill>
                  <a:schemeClr val="tx1"/>
                </a:solidFill>
                <a:latin typeface="Arial" charset="0"/>
              </a:defRPr>
            </a:lvl7pPr>
            <a:lvl8pPr marL="3429000" indent="-228600" defTabSz="949325" eaLnBrk="0" fontAlgn="base" hangingPunct="0">
              <a:spcBef>
                <a:spcPct val="0"/>
              </a:spcBef>
              <a:spcAft>
                <a:spcPct val="0"/>
              </a:spcAft>
              <a:defRPr>
                <a:solidFill>
                  <a:schemeClr val="tx1"/>
                </a:solidFill>
                <a:latin typeface="Arial" charset="0"/>
              </a:defRPr>
            </a:lvl8pPr>
            <a:lvl9pPr marL="3886200" indent="-228600" defTabSz="949325" eaLnBrk="0" fontAlgn="base" hangingPunct="0">
              <a:spcBef>
                <a:spcPct val="0"/>
              </a:spcBef>
              <a:spcAft>
                <a:spcPct val="0"/>
              </a:spcAft>
              <a:defRPr>
                <a:solidFill>
                  <a:schemeClr val="tx1"/>
                </a:solidFill>
                <a:latin typeface="Arial" charset="0"/>
              </a:defRPr>
            </a:lvl9pPr>
          </a:lstStyle>
          <a:p>
            <a:fld id="{6F866BBD-71E5-4559-A892-EBFEFCAFCD47}" type="slidenum">
              <a:rPr lang="en-US" altLang="en-US" smtClean="0"/>
              <a:pPr/>
              <a:t>12</a:t>
            </a:fld>
            <a:endParaRPr lang="en-US" altLang="en-US" smtClean="0"/>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n-US" smtClean="0"/>
          </a:p>
        </p:txBody>
      </p:sp>
    </p:spTree>
    <p:extLst>
      <p:ext uri="{BB962C8B-B14F-4D97-AF65-F5344CB8AC3E}">
        <p14:creationId xmlns:p14="http://schemas.microsoft.com/office/powerpoint/2010/main" val="1036292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79B4D4-0913-8344-AEAE-F95D4504677A}" type="slidenum">
              <a:rPr lang="en-US" smtClean="0"/>
              <a:t>13</a:t>
            </a:fld>
            <a:endParaRPr lang="en-US"/>
          </a:p>
        </p:txBody>
      </p:sp>
    </p:spTree>
    <p:extLst>
      <p:ext uri="{BB962C8B-B14F-4D97-AF65-F5344CB8AC3E}">
        <p14:creationId xmlns:p14="http://schemas.microsoft.com/office/powerpoint/2010/main" val="159707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smtClean="0">
                <a:solidFill>
                  <a:srgbClr val="000099"/>
                </a:solidFill>
              </a:rPr>
              <a:t>DevOps Model: Faster Time T</a:t>
            </a:r>
          </a:p>
          <a:p>
            <a:r>
              <a:rPr lang="en-US" altLang="ja-JP" smtClean="0"/>
              <a:t>An “</a:t>
            </a:r>
            <a:r>
              <a:rPr lang="en-US" altLang="ja-JP" b="1" smtClean="0"/>
              <a:t>NFV DevOps</a:t>
            </a:r>
            <a:r>
              <a:rPr lang="en-US" altLang="ja-JP" smtClean="0"/>
              <a:t>” model is accelerating the integration of new / updated VNF SW and of new services developed by operators</a:t>
            </a:r>
          </a:p>
          <a:p>
            <a:r>
              <a:rPr lang="en-US" altLang="ja-JP" smtClean="0"/>
              <a:t>Moving towards NFV DevOps requires new tooling support for real-time analytics, auto-testing, auto-tuning, continuous integration, </a:t>
            </a:r>
            <a:r>
              <a:rPr lang="en-US" b="1" smtClean="0">
                <a:solidFill>
                  <a:srgbClr val="000099"/>
                </a:solidFill>
              </a:rPr>
              <a:t>o Market</a:t>
            </a:r>
            <a:endParaRPr lang="en-US"/>
          </a:p>
        </p:txBody>
      </p:sp>
      <p:sp>
        <p:nvSpPr>
          <p:cNvPr id="4" name="3 Marcador de número de diapositiva"/>
          <p:cNvSpPr>
            <a:spLocks noGrp="1"/>
          </p:cNvSpPr>
          <p:nvPr>
            <p:ph type="sldNum" sz="quarter" idx="10"/>
          </p:nvPr>
        </p:nvSpPr>
        <p:spPr/>
        <p:txBody>
          <a:bodyPr/>
          <a:lstStyle/>
          <a:p>
            <a:fld id="{7B79B4D4-0913-8344-AEAE-F95D4504677A}" type="slidenum">
              <a:rPr lang="en-US" smtClean="0"/>
              <a:t>14</a:t>
            </a:fld>
            <a:endParaRPr lang="en-US"/>
          </a:p>
        </p:txBody>
      </p:sp>
    </p:spTree>
    <p:extLst>
      <p:ext uri="{BB962C8B-B14F-4D97-AF65-F5344CB8AC3E}">
        <p14:creationId xmlns:p14="http://schemas.microsoft.com/office/powerpoint/2010/main" val="173650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2141" cy="6858000"/>
          </a:xfrm>
          <a:prstGeom prst="rect">
            <a:avLst/>
          </a:prstGeom>
        </p:spPr>
      </p:pic>
    </p:spTree>
    <p:extLst>
      <p:ext uri="{BB962C8B-B14F-4D97-AF65-F5344CB8AC3E}">
        <p14:creationId xmlns:p14="http://schemas.microsoft.com/office/powerpoint/2010/main" val="127951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2744452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613" y="4406900"/>
            <a:ext cx="103632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984587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00677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Marcador de fecha"/>
          <p:cNvSpPr>
            <a:spLocks noGrp="1"/>
          </p:cNvSpPr>
          <p:nvPr>
            <p:ph type="dt" sz="half" idx="10"/>
          </p:nvPr>
        </p:nvSpPr>
        <p:spPr/>
        <p:txBody>
          <a:bodyPr/>
          <a:lstStyle/>
          <a:p>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638156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4075850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90436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40116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370461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188" y="4800600"/>
            <a:ext cx="73152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083160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112362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8"/>
            <a:ext cx="27432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609600" y="274638"/>
            <a:ext cx="80772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412072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6"/>
            <a:ext cx="10515600" cy="836146"/>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838200" y="1201271"/>
            <a:ext cx="10515600" cy="4975692"/>
          </a:xfrm>
        </p:spPr>
        <p:txBody>
          <a:bodyPr/>
          <a:lstStyle>
            <a:lvl2pPr>
              <a:defRPr/>
            </a:lvl2pPr>
            <a:lvl3pPr>
              <a:defRPr/>
            </a:lvl3pPr>
            <a:lvl4pPr>
              <a:defRPr/>
            </a:lvl4pPr>
            <a:lvl5pPr>
              <a:defRPr/>
            </a:lvl5pPr>
          </a:lstStyle>
          <a:p>
            <a:pPr lvl="0"/>
            <a:r>
              <a:rPr lang="en-US" dirty="0" smtClean="0"/>
              <a:t>Master text styles</a:t>
            </a:r>
          </a:p>
          <a:p>
            <a:pPr lvl="1"/>
            <a:r>
              <a:rPr lang="en-US" dirty="0" smtClean="0"/>
              <a:t>Second </a:t>
            </a:r>
            <a:r>
              <a:rPr lang="en-US" dirty="0" err="1" smtClean="0"/>
              <a:t>levelx</a:t>
            </a:r>
            <a:endParaRPr lang="en-US" dirty="0" smtClean="0"/>
          </a:p>
          <a:p>
            <a:pPr lvl="2"/>
            <a:r>
              <a:rPr lang="en-US" dirty="0" smtClean="0"/>
              <a:t>Third </a:t>
            </a:r>
            <a:r>
              <a:rPr lang="en-US" dirty="0" err="1" smtClean="0"/>
              <a:t>levelx</a:t>
            </a:r>
            <a:endParaRPr lang="en-US" dirty="0" smtClean="0"/>
          </a:p>
          <a:p>
            <a:pPr lvl="3"/>
            <a:r>
              <a:rPr lang="en-US" dirty="0" smtClean="0"/>
              <a:t>Fourth </a:t>
            </a:r>
            <a:r>
              <a:rPr lang="en-US" dirty="0" err="1" smtClean="0"/>
              <a:t>levelx</a:t>
            </a:r>
            <a:endParaRPr lang="en-US" dirty="0" smtClean="0"/>
          </a:p>
          <a:p>
            <a:pPr lvl="4"/>
            <a:r>
              <a:rPr lang="en-US" dirty="0" smtClean="0"/>
              <a:t>Fifth </a:t>
            </a:r>
            <a:r>
              <a:rPr lang="en-US" dirty="0" err="1" smtClean="0"/>
              <a:t>levelx</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
        <p:nvSpPr>
          <p:cNvPr id="8" name="7 Rectángulo"/>
          <p:cNvSpPr/>
          <p:nvPr userDrawn="1"/>
        </p:nvSpPr>
        <p:spPr>
          <a:xfrm>
            <a:off x="838200" y="1155552"/>
            <a:ext cx="10515600" cy="45719"/>
          </a:xfrm>
          <a:prstGeom prst="rect">
            <a:avLst/>
          </a:prstGeom>
          <a:gradFill flip="none" rotWithShape="1">
            <a:gsLst>
              <a:gs pos="20000">
                <a:schemeClr val="tx2">
                  <a:lumMod val="60000"/>
                  <a:lumOff val="40000"/>
                </a:schemeClr>
              </a:gs>
              <a:gs pos="35001">
                <a:srgbClr val="1A8D48"/>
              </a:gs>
              <a:gs pos="52000">
                <a:srgbClr val="FFFF00"/>
              </a:gs>
              <a:gs pos="82000">
                <a:srgbClr val="EE3F17"/>
              </a:gs>
              <a:gs pos="93000">
                <a:srgbClr val="E81766"/>
              </a:gs>
              <a:gs pos="100000">
                <a:srgbClr val="A603AB"/>
              </a:gs>
            </a:gsLst>
            <a:lin ang="108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fbeeldingsresultaat voor imec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8548" y="6494341"/>
            <a:ext cx="760082" cy="22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658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2141" cy="6858000"/>
          </a:xfrm>
          <a:prstGeom prst="rect">
            <a:avLst/>
          </a:prstGeom>
        </p:spPr>
      </p:pic>
      <p:sp>
        <p:nvSpPr>
          <p:cNvPr id="2" name="Title 1"/>
          <p:cNvSpPr>
            <a:spLocks noGrp="1"/>
          </p:cNvSpPr>
          <p:nvPr>
            <p:ph type="ctrTitle"/>
          </p:nvPr>
        </p:nvSpPr>
        <p:spPr>
          <a:xfrm>
            <a:off x="385313" y="4735901"/>
            <a:ext cx="9144000" cy="840087"/>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385313" y="5687427"/>
            <a:ext cx="9144000" cy="61848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07980" y="6167885"/>
            <a:ext cx="711491" cy="552092"/>
          </a:xfrm>
          <a:prstGeom prst="rect">
            <a:avLst/>
          </a:prstGeom>
        </p:spPr>
      </p:pic>
      <p:sp>
        <p:nvSpPr>
          <p:cNvPr id="10" name="TextBox 9"/>
          <p:cNvSpPr txBox="1"/>
          <p:nvPr userDrawn="1"/>
        </p:nvSpPr>
        <p:spPr>
          <a:xfrm>
            <a:off x="11307980" y="5687427"/>
            <a:ext cx="711492" cy="523220"/>
          </a:xfrm>
          <a:prstGeom prst="rect">
            <a:avLst/>
          </a:prstGeom>
          <a:noFill/>
        </p:spPr>
        <p:txBody>
          <a:bodyPr wrap="square" lIns="0" rIns="0" rtlCol="0">
            <a:spAutoFit/>
          </a:bodyPr>
          <a:lstStyle/>
          <a:p>
            <a:pPr algn="ctr"/>
            <a:r>
              <a:rPr lang="en-US" sz="1400" smtClean="0">
                <a:solidFill>
                  <a:srgbClr val="4472C4">
                    <a:lumMod val="75000"/>
                  </a:srgbClr>
                </a:solidFill>
                <a:ea typeface="Calibri" charset="0"/>
                <a:cs typeface="Calibri" charset="0"/>
              </a:rPr>
              <a:t>HORIZON </a:t>
            </a:r>
            <a:r>
              <a:rPr lang="he-IL" sz="1400" smtClean="0">
                <a:solidFill>
                  <a:srgbClr val="4472C4">
                    <a:lumMod val="75000"/>
                  </a:srgbClr>
                </a:solidFill>
                <a:ea typeface="Calibri" charset="0"/>
                <a:cs typeface="Calibri" charset="0"/>
              </a:rPr>
              <a:t>2020</a:t>
            </a:r>
            <a:endParaRPr lang="en-US" sz="1400">
              <a:solidFill>
                <a:srgbClr val="4472C4">
                  <a:lumMod val="75000"/>
                </a:srgbClr>
              </a:solidFill>
              <a:ea typeface="Calibri" charset="0"/>
              <a:cs typeface="Calibri" charset="0"/>
            </a:endParaRPr>
          </a:p>
        </p:txBody>
      </p:sp>
    </p:spTree>
    <p:extLst>
      <p:ext uri="{BB962C8B-B14F-4D97-AF65-F5344CB8AC3E}">
        <p14:creationId xmlns:p14="http://schemas.microsoft.com/office/powerpoint/2010/main" val="65407625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146"/>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01271"/>
            <a:ext cx="10515600" cy="4975692"/>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1637581" cy="365125"/>
          </a:xfrm>
        </p:spPr>
        <p:txBody>
          <a:body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99161167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6039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0677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1637581" cy="365125"/>
          </a:xfrm>
        </p:spPr>
        <p:txBody>
          <a:body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381977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8610600" y="6356350"/>
            <a:ext cx="1680713" cy="365125"/>
          </a:xfrm>
        </p:spPr>
        <p:txBody>
          <a:body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1968022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2141" cy="6858000"/>
          </a:xfrm>
          <a:prstGeom prst="rect">
            <a:avLst/>
          </a:prstGeom>
        </p:spPr>
      </p:pic>
    </p:spTree>
    <p:extLst>
      <p:ext uri="{BB962C8B-B14F-4D97-AF65-F5344CB8AC3E}">
        <p14:creationId xmlns:p14="http://schemas.microsoft.com/office/powerpoint/2010/main" val="2565723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83499" y="260648"/>
            <a:ext cx="9409045" cy="792088"/>
          </a:xfrm>
          <a:prstGeom prst="rect">
            <a:avLst/>
          </a:prstGeom>
          <a:ln>
            <a:solidFill>
              <a:srgbClr val="002060"/>
            </a:solidFill>
          </a:ln>
        </p:spPr>
        <p:txBody>
          <a:bodyPr/>
          <a:lstStyle>
            <a:lvl1pPr>
              <a:defRPr sz="3200" b="1">
                <a:solidFill>
                  <a:srgbClr val="002060"/>
                </a:solidFill>
              </a:defRPr>
            </a:lvl1pPr>
          </a:lstStyle>
          <a:p>
            <a:r>
              <a:rPr lang="fr-FR" dirty="0" err="1" smtClean="0"/>
              <a:t>Title</a:t>
            </a:r>
            <a:r>
              <a:rPr lang="fr-FR" dirty="0" smtClean="0"/>
              <a:t> of the slide</a:t>
            </a:r>
            <a:endParaRPr lang="fr-FR" dirty="0"/>
          </a:p>
        </p:txBody>
      </p:sp>
      <p:sp>
        <p:nvSpPr>
          <p:cNvPr id="4" name="Espace réservé de la date 3"/>
          <p:cNvSpPr>
            <a:spLocks noGrp="1"/>
          </p:cNvSpPr>
          <p:nvPr>
            <p:ph type="dt" sz="half" idx="10"/>
          </p:nvPr>
        </p:nvSpPr>
        <p:spPr>
          <a:xfrm>
            <a:off x="1583499" y="6381329"/>
            <a:ext cx="2844800" cy="365125"/>
          </a:xfrm>
        </p:spPr>
        <p:txBody>
          <a:bodyPr/>
          <a:lstStyle/>
          <a:p>
            <a:fld id="{B5D0AAAB-5A35-4104-B143-90BD140027BF}" type="datetime1">
              <a:rPr lang="fr-FR" smtClean="0">
                <a:solidFill>
                  <a:prstClr val="black">
                    <a:tint val="75000"/>
                  </a:prstClr>
                </a:solidFill>
              </a:rPr>
              <a:pPr/>
              <a:t>24/04/2017</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07403425-B7E0-46C9-8668-1D222311AF4A}" type="slidenum">
              <a:rPr lang="fr-FR" smtClean="0">
                <a:solidFill>
                  <a:prstClr val="black">
                    <a:tint val="75000"/>
                  </a:prstClr>
                </a:solidFill>
              </a:rPr>
              <a:pPr/>
              <a:t>‹#›</a:t>
            </a:fld>
            <a:endParaRPr lang="fr-FR">
              <a:solidFill>
                <a:prstClr val="black">
                  <a:tint val="75000"/>
                </a:prstClr>
              </a:solidFill>
            </a:endParaRPr>
          </a:p>
        </p:txBody>
      </p:sp>
      <p:sp>
        <p:nvSpPr>
          <p:cNvPr id="7" name="Espace réservé du contenu 2"/>
          <p:cNvSpPr>
            <a:spLocks noGrp="1"/>
          </p:cNvSpPr>
          <p:nvPr>
            <p:ph idx="1" hasCustomPrompt="1"/>
          </p:nvPr>
        </p:nvSpPr>
        <p:spPr>
          <a:xfrm>
            <a:off x="1775520" y="1412776"/>
            <a:ext cx="9902891" cy="4525963"/>
          </a:xfrm>
          <a:prstGeom prst="rect">
            <a:avLst/>
          </a:prstGeom>
        </p:spPr>
        <p:txBody>
          <a:bodyPr/>
          <a:lstStyle>
            <a:lvl1pPr>
              <a:defRPr b="0">
                <a:solidFill>
                  <a:srgbClr val="002060"/>
                </a:solidFill>
              </a:defRPr>
            </a:lvl1pPr>
            <a:lvl2pPr>
              <a:defRPr>
                <a:solidFill>
                  <a:srgbClr val="002060"/>
                </a:solidFill>
              </a:defRPr>
            </a:lvl2pPr>
            <a:lvl3pPr marL="1143000" indent="-228600">
              <a:buFont typeface="Wingdings" panose="05000000000000000000" pitchFamily="2" charset="2"/>
              <a:buChar char="q"/>
              <a:defRPr>
                <a:solidFill>
                  <a:srgbClr val="00B0F0"/>
                </a:solidFill>
              </a:defRPr>
            </a:lvl3pPr>
          </a:lstStyle>
          <a:p>
            <a:pPr lvl="0"/>
            <a:r>
              <a:rPr lang="fr-FR" dirty="0" smtClean="0"/>
              <a:t>Item 1</a:t>
            </a:r>
          </a:p>
          <a:p>
            <a:pPr lvl="0"/>
            <a:r>
              <a:rPr lang="fr-FR" dirty="0" err="1" smtClean="0"/>
              <a:t>Etc</a:t>
            </a:r>
            <a:endParaRPr lang="fr-FR" dirty="0" smtClean="0"/>
          </a:p>
          <a:p>
            <a:pPr lvl="1"/>
            <a:r>
              <a:rPr lang="fr-FR" dirty="0" smtClean="0"/>
              <a:t>Item 2</a:t>
            </a:r>
          </a:p>
          <a:p>
            <a:pPr lvl="1"/>
            <a:r>
              <a:rPr lang="fr-FR" dirty="0" err="1" smtClean="0"/>
              <a:t>Etc</a:t>
            </a:r>
            <a:endParaRPr lang="fr-FR" dirty="0" smtClean="0"/>
          </a:p>
          <a:p>
            <a:pPr lvl="2"/>
            <a:r>
              <a:rPr lang="fr-FR" dirty="0" smtClean="0"/>
              <a:t>Item 3</a:t>
            </a:r>
          </a:p>
          <a:p>
            <a:pPr lvl="2"/>
            <a:r>
              <a:rPr lang="fr-FR" dirty="0" err="1" smtClean="0"/>
              <a:t>Etc</a:t>
            </a:r>
            <a:endParaRPr lang="fr-FR" dirty="0" smtClean="0"/>
          </a:p>
        </p:txBody>
      </p:sp>
    </p:spTree>
    <p:extLst>
      <p:ext uri="{BB962C8B-B14F-4D97-AF65-F5344CB8AC3E}">
        <p14:creationId xmlns:p14="http://schemas.microsoft.com/office/powerpoint/2010/main" val="41337713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F36D9EE6-BE68-AA43-800B-9255F837AE64}" type="slidenum">
              <a:rPr lang="en-US" smtClean="0"/>
              <a:t>‹#›</a:t>
            </a:fld>
            <a:endParaRPr lang="en-US"/>
          </a:p>
        </p:txBody>
      </p:sp>
    </p:spTree>
    <p:extLst>
      <p:ext uri="{BB962C8B-B14F-4D97-AF65-F5344CB8AC3E}">
        <p14:creationId xmlns:p14="http://schemas.microsoft.com/office/powerpoint/2010/main" val="186653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a:defRPr baseline="0"/>
            </a:lvl1pPr>
            <a:lvl2pPr>
              <a:defRPr/>
            </a:lvl2pPr>
            <a:lvl3pPr>
              <a:defRPr/>
            </a:lvl3pPr>
            <a:lvl4pPr>
              <a:defRPr baseline="0"/>
            </a:lvl4pPr>
            <a:lvl5pPr>
              <a:defRPr/>
            </a:lvl5pPr>
          </a:lstStyle>
          <a:p>
            <a:pPr lvl="0"/>
            <a:r>
              <a:rPr lang="en-US" dirty="0" smtClean="0"/>
              <a:t>Master text style</a:t>
            </a:r>
          </a:p>
          <a:p>
            <a:pPr lvl="1"/>
            <a:r>
              <a:rPr lang="en-US" dirty="0" smtClean="0"/>
              <a:t>Second level</a:t>
            </a:r>
          </a:p>
          <a:p>
            <a:pPr lvl="2"/>
            <a:r>
              <a:rPr lang="en-US" dirty="0" smtClean="0"/>
              <a:t>Third level</a:t>
            </a:r>
          </a:p>
          <a:p>
            <a:pPr lvl="3"/>
            <a:r>
              <a:rPr lang="en-US" dirty="0" smtClean="0"/>
              <a:t>Fourth level</a:t>
            </a:r>
          </a:p>
          <a:p>
            <a:pPr lvl="4"/>
            <a:r>
              <a:rPr lang="es-ES_tradnl" dirty="0" smtClean="0"/>
              <a:t>….</a:t>
            </a:r>
            <a:endParaRPr lang="en-US" dirty="0" smtClean="0"/>
          </a:p>
        </p:txBody>
      </p:sp>
      <p:sp>
        <p:nvSpPr>
          <p:cNvPr id="4" name="Content Placeholder 3"/>
          <p:cNvSpPr>
            <a:spLocks noGrp="1"/>
          </p:cNvSpPr>
          <p:nvPr>
            <p:ph sz="half" idx="2" hasCustomPrompt="1"/>
          </p:nvPr>
        </p:nvSpPr>
        <p:spPr>
          <a:xfrm>
            <a:off x="6172200" y="1825625"/>
            <a:ext cx="5181600" cy="4351338"/>
          </a:xfrm>
        </p:spPr>
        <p:txBody>
          <a:bodyPr/>
          <a:lstStyle/>
          <a:p>
            <a:pPr lvl="0"/>
            <a:r>
              <a:rPr lang="en-US" dirty="0" smtClean="0"/>
              <a:t>Master text style</a:t>
            </a:r>
          </a:p>
          <a:p>
            <a:pPr lvl="1"/>
            <a:r>
              <a:rPr lang="en-US" dirty="0" smtClean="0"/>
              <a:t>Second level</a:t>
            </a:r>
          </a:p>
          <a:p>
            <a:pPr lvl="2"/>
            <a:r>
              <a:rPr lang="en-US" dirty="0" smtClean="0"/>
              <a:t>Third level</a:t>
            </a:r>
          </a:p>
          <a:p>
            <a:pPr lvl="3"/>
            <a:r>
              <a:rPr lang="en-US" dirty="0" smtClean="0"/>
              <a:t>Fourth level</a:t>
            </a:r>
          </a:p>
          <a:p>
            <a:pPr lvl="4"/>
            <a:r>
              <a:rPr lang="es-ES_tradnl" dirty="0" smtClean="0"/>
              <a:t>….</a:t>
            </a:r>
            <a:endParaRPr lang="en-US" dirty="0" smtClean="0"/>
          </a:p>
        </p:txBody>
      </p:sp>
      <p:sp>
        <p:nvSpPr>
          <p:cNvPr id="7" name="Slide Number Placeholder 6"/>
          <p:cNvSpPr>
            <a:spLocks noGrp="1"/>
          </p:cNvSpPr>
          <p:nvPr>
            <p:ph type="sldNum" sz="quarter" idx="12"/>
          </p:nvPr>
        </p:nvSpPr>
        <p:spPr>
          <a:xfrm>
            <a:off x="838200" y="6310312"/>
            <a:ext cx="2743200" cy="365125"/>
          </a:xfrm>
        </p:spPr>
        <p:txBody>
          <a:bodyPr/>
          <a:lstStyle>
            <a:lvl1pPr algn="l">
              <a:defRPr/>
            </a:lvl1pPr>
          </a:lstStyle>
          <a:p>
            <a:fld id="{F36D9EE6-BE68-AA43-800B-9255F837AE64}" type="slidenum">
              <a:rPr lang="en-US" smtClean="0"/>
              <a:pPr/>
              <a:t>‹#›</a:t>
            </a:fld>
            <a:endParaRPr lang="en-US"/>
          </a:p>
        </p:txBody>
      </p:sp>
      <p:sp>
        <p:nvSpPr>
          <p:cNvPr id="6" name="5 Rectángulo"/>
          <p:cNvSpPr/>
          <p:nvPr userDrawn="1"/>
        </p:nvSpPr>
        <p:spPr>
          <a:xfrm>
            <a:off x="838200" y="1155552"/>
            <a:ext cx="10515600" cy="45719"/>
          </a:xfrm>
          <a:prstGeom prst="rect">
            <a:avLst/>
          </a:prstGeom>
          <a:gradFill flip="none" rotWithShape="1">
            <a:gsLst>
              <a:gs pos="20000">
                <a:schemeClr val="tx2">
                  <a:lumMod val="60000"/>
                  <a:lumOff val="40000"/>
                </a:schemeClr>
              </a:gs>
              <a:gs pos="35001">
                <a:srgbClr val="1A8D48"/>
              </a:gs>
              <a:gs pos="52000">
                <a:srgbClr val="FFFF00"/>
              </a:gs>
              <a:gs pos="82000">
                <a:srgbClr val="EE3F17"/>
              </a:gs>
              <a:gs pos="93000">
                <a:srgbClr val="E81766"/>
              </a:gs>
              <a:gs pos="100000">
                <a:srgbClr val="A603AB"/>
              </a:gs>
            </a:gsLst>
            <a:lin ang="108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1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D9EE6-BE68-AA43-800B-9255F837AE64}" type="slidenum">
              <a:rPr lang="en-US" smtClean="0"/>
              <a:t>‹#›</a:t>
            </a:fld>
            <a:endParaRPr lang="en-US"/>
          </a:p>
        </p:txBody>
      </p:sp>
    </p:spTree>
    <p:extLst>
      <p:ext uri="{BB962C8B-B14F-4D97-AF65-F5344CB8AC3E}">
        <p14:creationId xmlns:p14="http://schemas.microsoft.com/office/powerpoint/2010/main" val="176239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0"/>
            <a:ext cx="1637581" cy="365125"/>
          </a:xfrm>
        </p:spPr>
        <p:txBody>
          <a:bodyPr/>
          <a:lstStyle/>
          <a:p>
            <a:fld id="{F36D9EE6-BE68-AA43-800B-9255F837AE64}"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29110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0"/>
            <a:ext cx="1680713" cy="365125"/>
          </a:xfrm>
        </p:spPr>
        <p:txBody>
          <a:bodyPr/>
          <a:lstStyle/>
          <a:p>
            <a:fld id="{F36D9EE6-BE68-AA43-800B-9255F837AE64}"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07378" y="6310781"/>
            <a:ext cx="1486997" cy="410694"/>
          </a:xfrm>
          <a:prstGeom prst="rect">
            <a:avLst/>
          </a:prstGeom>
        </p:spPr>
      </p:pic>
    </p:spTree>
    <p:extLst>
      <p:ext uri="{BB962C8B-B14F-4D97-AF65-F5344CB8AC3E}">
        <p14:creationId xmlns:p14="http://schemas.microsoft.com/office/powerpoint/2010/main" val="66739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2141" cy="6858000"/>
          </a:xfrm>
          <a:prstGeom prst="rect">
            <a:avLst/>
          </a:prstGeom>
        </p:spPr>
      </p:pic>
      <p:sp>
        <p:nvSpPr>
          <p:cNvPr id="2" name="Title 1"/>
          <p:cNvSpPr>
            <a:spLocks noGrp="1"/>
          </p:cNvSpPr>
          <p:nvPr>
            <p:ph type="ctrTitle"/>
          </p:nvPr>
        </p:nvSpPr>
        <p:spPr>
          <a:xfrm>
            <a:off x="385313" y="4735901"/>
            <a:ext cx="9144000" cy="840087"/>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385313" y="5687427"/>
            <a:ext cx="9144000" cy="61848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07980" y="6167885"/>
            <a:ext cx="711491" cy="552092"/>
          </a:xfrm>
          <a:prstGeom prst="rect">
            <a:avLst/>
          </a:prstGeom>
        </p:spPr>
      </p:pic>
      <p:sp>
        <p:nvSpPr>
          <p:cNvPr id="10" name="TextBox 9"/>
          <p:cNvSpPr txBox="1"/>
          <p:nvPr userDrawn="1"/>
        </p:nvSpPr>
        <p:spPr>
          <a:xfrm>
            <a:off x="11307980" y="5687427"/>
            <a:ext cx="711492" cy="523220"/>
          </a:xfrm>
          <a:prstGeom prst="rect">
            <a:avLst/>
          </a:prstGeom>
          <a:noFill/>
        </p:spPr>
        <p:txBody>
          <a:bodyPr wrap="square" lIns="0" rIns="0" rtlCol="0">
            <a:spAutoFit/>
          </a:bodyPr>
          <a:lstStyle/>
          <a:p>
            <a:pPr algn="ctr"/>
            <a:r>
              <a:rPr lang="en-US" sz="1400" smtClean="0">
                <a:solidFill>
                  <a:schemeClr val="accent5">
                    <a:lumMod val="75000"/>
                  </a:schemeClr>
                </a:solidFill>
                <a:latin typeface="Calibri" charset="0"/>
                <a:ea typeface="Calibri" charset="0"/>
                <a:cs typeface="Calibri" charset="0"/>
              </a:rPr>
              <a:t>HORIZON </a:t>
            </a:r>
            <a:r>
              <a:rPr lang="he-IL" sz="1400" dirty="0" smtClean="0">
                <a:solidFill>
                  <a:schemeClr val="accent5">
                    <a:lumMod val="75000"/>
                  </a:schemeClr>
                </a:solidFill>
                <a:latin typeface="Calibri" charset="0"/>
                <a:ea typeface="Calibri" charset="0"/>
                <a:cs typeface="Calibri" charset="0"/>
              </a:rPr>
              <a:t>2020</a:t>
            </a:r>
            <a:endParaRPr lang="en-US" sz="1400" dirty="0">
              <a:solidFill>
                <a:schemeClr val="accent5">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1346098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5"/>
            <a:ext cx="103632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1AE8AEBF-9AFE-478B-9128-203E03B2048E}" type="slidenum">
              <a:rPr lang="en-US" smtClean="0"/>
              <a:t>‹#›</a:t>
            </a:fld>
            <a:endParaRPr lang="en-US"/>
          </a:p>
        </p:txBody>
      </p:sp>
    </p:spTree>
    <p:extLst>
      <p:ext uri="{BB962C8B-B14F-4D97-AF65-F5344CB8AC3E}">
        <p14:creationId xmlns:p14="http://schemas.microsoft.com/office/powerpoint/2010/main" val="2906368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theme" Target="../theme/theme3.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D9EE6-BE68-AA43-800B-9255F837AE64}" type="slidenum">
              <a:rPr lang="en-US" smtClean="0"/>
              <a:t>‹#›</a:t>
            </a:fld>
            <a:endParaRPr lang="en-US"/>
          </a:p>
        </p:txBody>
      </p:sp>
    </p:spTree>
    <p:extLst>
      <p:ext uri="{BB962C8B-B14F-4D97-AF65-F5344CB8AC3E}">
        <p14:creationId xmlns:p14="http://schemas.microsoft.com/office/powerpoint/2010/main" val="1424491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3" r:id="rId5"/>
    <p:sldLayoutId id="2147483654" r:id="rId6"/>
    <p:sldLayoutId id="2147483655" r:id="rId7"/>
    <p:sldLayoutId id="2147483679"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4 Marcador de pie de página"/>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8AEBF-9AFE-478B-9128-203E03B2048E}" type="slidenum">
              <a:rPr lang="en-US" smtClean="0"/>
              <a:t>‹#›</a:t>
            </a:fld>
            <a:endParaRPr lang="en-US"/>
          </a:p>
        </p:txBody>
      </p:sp>
    </p:spTree>
    <p:extLst>
      <p:ext uri="{BB962C8B-B14F-4D97-AF65-F5344CB8AC3E}">
        <p14:creationId xmlns:p14="http://schemas.microsoft.com/office/powerpoint/2010/main" val="3338930652"/>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14F79-F992-4146-8905-17F5EE6B6330}"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D9EE6-BE68-AA43-800B-9255F837AE6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976289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30.jpeg"/><Relationship Id="rId20" Type="http://schemas.openxmlformats.org/officeDocument/2006/relationships/image" Target="../media/image41.png"/><Relationship Id="rId21" Type="http://schemas.openxmlformats.org/officeDocument/2006/relationships/image" Target="../media/image42.png"/><Relationship Id="rId22" Type="http://schemas.openxmlformats.org/officeDocument/2006/relationships/image" Target="../media/image43.png"/><Relationship Id="rId23" Type="http://schemas.openxmlformats.org/officeDocument/2006/relationships/image" Target="../media/image44.png"/><Relationship Id="rId24" Type="http://schemas.openxmlformats.org/officeDocument/2006/relationships/image" Target="../media/image45.png"/><Relationship Id="rId25" Type="http://schemas.openxmlformats.org/officeDocument/2006/relationships/image" Target="../media/image46.png"/><Relationship Id="rId26" Type="http://schemas.openxmlformats.org/officeDocument/2006/relationships/image" Target="../media/image47.png"/><Relationship Id="rId27" Type="http://schemas.openxmlformats.org/officeDocument/2006/relationships/image" Target="../media/image48.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jpe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21.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3.bin"/><Relationship Id="rId5" Type="http://schemas.openxmlformats.org/officeDocument/2006/relationships/image" Target="../media/image21.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jpe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2.png"/><Relationship Id="rId4" Type="http://schemas.openxmlformats.org/officeDocument/2006/relationships/image" Target="../media/image53.jpe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onata-nfv/son-tutorial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bin"/><Relationship Id="rId5" Type="http://schemas.openxmlformats.org/officeDocument/2006/relationships/image" Target="../media/image21.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72.jpe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14.jpe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7" Type="http://schemas.openxmlformats.org/officeDocument/2006/relationships/image" Target="../media/image20.png"/><Relationship Id="rId1" Type="http://schemas.openxmlformats.org/officeDocument/2006/relationships/slideLayout" Target="../slideLayouts/slideLayout21.xml"/><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e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gif"/><Relationship Id="rId10"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2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239009" y="4933908"/>
            <a:ext cx="9930262" cy="1014413"/>
          </a:xfrm>
        </p:spPr>
        <p:txBody>
          <a:bodyPr>
            <a:noAutofit/>
          </a:bodyPr>
          <a:lstStyle/>
          <a:p>
            <a:r>
              <a:rPr lang="en-US" sz="4800" dirty="0" smtClean="0"/>
              <a:t/>
            </a:r>
            <a:br>
              <a:rPr lang="en-US" sz="4800" dirty="0" smtClean="0"/>
            </a:br>
            <a:r>
              <a:rPr lang="en-US" sz="4800" dirty="0" smtClean="0"/>
              <a:t>NFV Service Development &amp; Operations for the SONATA MANO Platform</a:t>
            </a:r>
            <a:endParaRPr lang="en-US" sz="4800" dirty="0"/>
          </a:p>
        </p:txBody>
      </p:sp>
      <p:pic>
        <p:nvPicPr>
          <p:cNvPr id="5" name="Picture 4" descr="Afbeeldingsresultaat voor imec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532" y="6086894"/>
            <a:ext cx="1465826" cy="4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81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836146"/>
          </a:xfrm>
        </p:spPr>
        <p:txBody>
          <a:bodyPr>
            <a:normAutofit/>
          </a:bodyPr>
          <a:lstStyle/>
          <a:p>
            <a:r>
              <a:rPr lang="en-US" dirty="0" smtClean="0"/>
              <a:t>Impact on the E2E </a:t>
            </a:r>
            <a:r>
              <a:rPr lang="en-US" dirty="0" smtClean="0"/>
              <a:t>telecom infrastructure</a:t>
            </a:r>
            <a:endParaRPr lang="en-US" dirty="0"/>
          </a:p>
        </p:txBody>
      </p:sp>
      <p:sp>
        <p:nvSpPr>
          <p:cNvPr id="4" name="Content Placeholder 3"/>
          <p:cNvSpPr>
            <a:spLocks noGrp="1"/>
          </p:cNvSpPr>
          <p:nvPr>
            <p:ph idx="1"/>
          </p:nvPr>
        </p:nvSpPr>
        <p:spPr>
          <a:xfrm>
            <a:off x="838200" y="1201271"/>
            <a:ext cx="3009784" cy="4975692"/>
          </a:xfrm>
        </p:spPr>
        <p:txBody>
          <a:bodyPr>
            <a:normAutofit/>
          </a:bodyPr>
          <a:lstStyle/>
          <a:p>
            <a:r>
              <a:rPr lang="en-US" sz="2000" b="1" i="1" dirty="0" err="1" smtClean="0"/>
              <a:t>Infrastructructure</a:t>
            </a:r>
            <a:r>
              <a:rPr lang="en-US" sz="2000" b="1" i="1" dirty="0" smtClean="0"/>
              <a:t> requirements:</a:t>
            </a:r>
            <a:endParaRPr lang="en-US" sz="1600" i="1" dirty="0" smtClean="0"/>
          </a:p>
          <a:p>
            <a:pPr lvl="1"/>
            <a:r>
              <a:rPr lang="en-US" sz="1600" i="1" dirty="0" smtClean="0"/>
              <a:t>Distributed</a:t>
            </a:r>
          </a:p>
          <a:p>
            <a:pPr lvl="1"/>
            <a:r>
              <a:rPr lang="en-US" sz="1600" i="1" dirty="0" smtClean="0"/>
              <a:t>M</a:t>
            </a:r>
            <a:r>
              <a:rPr lang="en-US" sz="1600" i="1" dirty="0" smtClean="0"/>
              <a:t>ulti-tenant</a:t>
            </a:r>
          </a:p>
          <a:p>
            <a:pPr lvl="1"/>
            <a:r>
              <a:rPr lang="en-US" sz="1600" i="1" dirty="0" smtClean="0"/>
              <a:t>Homogeneous provisioning process</a:t>
            </a:r>
            <a:endParaRPr lang="en-US" sz="1600" i="1" dirty="0" smtClean="0"/>
          </a:p>
          <a:p>
            <a:endParaRPr lang="en-US" sz="2000" b="1" i="1" dirty="0" smtClean="0"/>
          </a:p>
          <a:p>
            <a:r>
              <a:rPr lang="en-US" sz="2000" b="1" i="1" dirty="0" smtClean="0"/>
              <a:t>Flexibility enablers:</a:t>
            </a:r>
          </a:p>
          <a:p>
            <a:pPr lvl="1"/>
            <a:r>
              <a:rPr lang="en-US" sz="1600" i="1" dirty="0" smtClean="0"/>
              <a:t>Software </a:t>
            </a:r>
            <a:r>
              <a:rPr lang="en-US" sz="1600" i="1" dirty="0" smtClean="0"/>
              <a:t>at the </a:t>
            </a:r>
            <a:r>
              <a:rPr lang="en-US" sz="1600" b="1" i="1" dirty="0" smtClean="0"/>
              <a:t>control plane </a:t>
            </a:r>
            <a:r>
              <a:rPr lang="en-US" sz="1600" i="1" dirty="0" smtClean="0"/>
              <a:t>(SDN)</a:t>
            </a:r>
          </a:p>
          <a:p>
            <a:pPr lvl="1"/>
            <a:r>
              <a:rPr lang="en-US" sz="1600" i="1" dirty="0" smtClean="0"/>
              <a:t>Software in the </a:t>
            </a:r>
            <a:r>
              <a:rPr lang="en-US" sz="1600" b="1" i="1" dirty="0" smtClean="0"/>
              <a:t>data plane </a:t>
            </a:r>
            <a:r>
              <a:rPr lang="en-US" sz="1600" i="1" dirty="0" smtClean="0"/>
              <a:t>(NFV)</a:t>
            </a:r>
          </a:p>
        </p:txBody>
      </p:sp>
      <p:sp>
        <p:nvSpPr>
          <p:cNvPr id="292" name="Freeform 90"/>
          <p:cNvSpPr>
            <a:spLocks/>
          </p:cNvSpPr>
          <p:nvPr/>
        </p:nvSpPr>
        <p:spPr bwMode="auto">
          <a:xfrm>
            <a:off x="5903979" y="4647328"/>
            <a:ext cx="3312267" cy="1440281"/>
          </a:xfrm>
          <a:custGeom>
            <a:avLst/>
            <a:gdLst>
              <a:gd name="T0" fmla="*/ 1355 w 1520"/>
              <a:gd name="T1" fmla="*/ 749 h 1024"/>
              <a:gd name="T2" fmla="*/ 1055 w 1520"/>
              <a:gd name="T3" fmla="*/ 902 h 1024"/>
              <a:gd name="T4" fmla="*/ 996 w 1520"/>
              <a:gd name="T5" fmla="*/ 847 h 1024"/>
              <a:gd name="T6" fmla="*/ 783 w 1520"/>
              <a:gd name="T7" fmla="*/ 936 h 1024"/>
              <a:gd name="T8" fmla="*/ 725 w 1520"/>
              <a:gd name="T9" fmla="*/ 848 h 1024"/>
              <a:gd name="T10" fmla="*/ 644 w 1520"/>
              <a:gd name="T11" fmla="*/ 980 h 1024"/>
              <a:gd name="T12" fmla="*/ 561 w 1520"/>
              <a:gd name="T13" fmla="*/ 935 h 1024"/>
              <a:gd name="T14" fmla="*/ 389 w 1520"/>
              <a:gd name="T15" fmla="*/ 920 h 1024"/>
              <a:gd name="T16" fmla="*/ 219 w 1520"/>
              <a:gd name="T17" fmla="*/ 982 h 1024"/>
              <a:gd name="T18" fmla="*/ 171 w 1520"/>
              <a:gd name="T19" fmla="*/ 857 h 1024"/>
              <a:gd name="T20" fmla="*/ 37 w 1520"/>
              <a:gd name="T21" fmla="*/ 659 h 1024"/>
              <a:gd name="T22" fmla="*/ 74 w 1520"/>
              <a:gd name="T23" fmla="*/ 547 h 1024"/>
              <a:gd name="T24" fmla="*/ 18 w 1520"/>
              <a:gd name="T25" fmla="*/ 405 h 1024"/>
              <a:gd name="T26" fmla="*/ 89 w 1520"/>
              <a:gd name="T27" fmla="*/ 315 h 1024"/>
              <a:gd name="T28" fmla="*/ 316 w 1520"/>
              <a:gd name="T29" fmla="*/ 67 h 1024"/>
              <a:gd name="T30" fmla="*/ 378 w 1520"/>
              <a:gd name="T31" fmla="*/ 83 h 1024"/>
              <a:gd name="T32" fmla="*/ 497 w 1520"/>
              <a:gd name="T33" fmla="*/ 50 h 1024"/>
              <a:gd name="T34" fmla="*/ 523 w 1520"/>
              <a:gd name="T35" fmla="*/ 93 h 1024"/>
              <a:gd name="T36" fmla="*/ 725 w 1520"/>
              <a:gd name="T37" fmla="*/ 54 h 1024"/>
              <a:gd name="T38" fmla="*/ 884 w 1520"/>
              <a:gd name="T39" fmla="*/ 79 h 1024"/>
              <a:gd name="T40" fmla="*/ 1169 w 1520"/>
              <a:gd name="T41" fmla="*/ 180 h 1024"/>
              <a:gd name="T42" fmla="*/ 1174 w 1520"/>
              <a:gd name="T43" fmla="*/ 197 h 1024"/>
              <a:gd name="T44" fmla="*/ 1268 w 1520"/>
              <a:gd name="T45" fmla="*/ 225 h 1024"/>
              <a:gd name="T46" fmla="*/ 1269 w 1520"/>
              <a:gd name="T47" fmla="*/ 295 h 1024"/>
              <a:gd name="T48" fmla="*/ 1445 w 1520"/>
              <a:gd name="T49" fmla="*/ 426 h 1024"/>
              <a:gd name="T50" fmla="*/ 1479 w 1520"/>
              <a:gd name="T51" fmla="*/ 653 h 1024"/>
              <a:gd name="T52" fmla="*/ 1355 w 1520"/>
              <a:gd name="T53" fmla="*/ 74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0" h="1024">
                <a:moveTo>
                  <a:pt x="1355" y="749"/>
                </a:moveTo>
                <a:cubicBezTo>
                  <a:pt x="1293" y="892"/>
                  <a:pt x="1158" y="961"/>
                  <a:pt x="1055" y="902"/>
                </a:cubicBezTo>
                <a:cubicBezTo>
                  <a:pt x="1032" y="888"/>
                  <a:pt x="1012" y="870"/>
                  <a:pt x="996" y="847"/>
                </a:cubicBezTo>
                <a:cubicBezTo>
                  <a:pt x="948" y="944"/>
                  <a:pt x="853" y="984"/>
                  <a:pt x="783" y="936"/>
                </a:cubicBezTo>
                <a:cubicBezTo>
                  <a:pt x="756" y="917"/>
                  <a:pt x="736" y="886"/>
                  <a:pt x="725" y="848"/>
                </a:cubicBezTo>
                <a:cubicBezTo>
                  <a:pt x="728" y="908"/>
                  <a:pt x="691" y="967"/>
                  <a:pt x="644" y="980"/>
                </a:cubicBezTo>
                <a:cubicBezTo>
                  <a:pt x="609" y="989"/>
                  <a:pt x="577" y="971"/>
                  <a:pt x="561" y="935"/>
                </a:cubicBezTo>
                <a:cubicBezTo>
                  <a:pt x="501" y="969"/>
                  <a:pt x="436" y="964"/>
                  <a:pt x="389" y="920"/>
                </a:cubicBezTo>
                <a:cubicBezTo>
                  <a:pt x="348" y="996"/>
                  <a:pt x="272" y="1024"/>
                  <a:pt x="219" y="982"/>
                </a:cubicBezTo>
                <a:cubicBezTo>
                  <a:pt x="186" y="957"/>
                  <a:pt x="168" y="910"/>
                  <a:pt x="171" y="857"/>
                </a:cubicBezTo>
                <a:cubicBezTo>
                  <a:pt x="86" y="859"/>
                  <a:pt x="26" y="770"/>
                  <a:pt x="37" y="659"/>
                </a:cubicBezTo>
                <a:cubicBezTo>
                  <a:pt x="41" y="620"/>
                  <a:pt x="54" y="581"/>
                  <a:pt x="74" y="547"/>
                </a:cubicBezTo>
                <a:cubicBezTo>
                  <a:pt x="25" y="534"/>
                  <a:pt x="0" y="470"/>
                  <a:pt x="18" y="405"/>
                </a:cubicBezTo>
                <a:cubicBezTo>
                  <a:pt x="30" y="363"/>
                  <a:pt x="57" y="329"/>
                  <a:pt x="89" y="315"/>
                </a:cubicBezTo>
                <a:cubicBezTo>
                  <a:pt x="107" y="175"/>
                  <a:pt x="209" y="64"/>
                  <a:pt x="316" y="67"/>
                </a:cubicBezTo>
                <a:cubicBezTo>
                  <a:pt x="338" y="68"/>
                  <a:pt x="359" y="73"/>
                  <a:pt x="378" y="83"/>
                </a:cubicBezTo>
                <a:cubicBezTo>
                  <a:pt x="407" y="32"/>
                  <a:pt x="460" y="18"/>
                  <a:pt x="497" y="50"/>
                </a:cubicBezTo>
                <a:cubicBezTo>
                  <a:pt x="509" y="61"/>
                  <a:pt x="518" y="76"/>
                  <a:pt x="523" y="93"/>
                </a:cubicBezTo>
                <a:cubicBezTo>
                  <a:pt x="576" y="17"/>
                  <a:pt x="662" y="1"/>
                  <a:pt x="725" y="54"/>
                </a:cubicBezTo>
                <a:cubicBezTo>
                  <a:pt x="782" y="39"/>
                  <a:pt x="839" y="48"/>
                  <a:pt x="884" y="79"/>
                </a:cubicBezTo>
                <a:cubicBezTo>
                  <a:pt x="996" y="0"/>
                  <a:pt x="1124" y="46"/>
                  <a:pt x="1169" y="180"/>
                </a:cubicBezTo>
                <a:cubicBezTo>
                  <a:pt x="1171" y="185"/>
                  <a:pt x="1172" y="191"/>
                  <a:pt x="1174" y="197"/>
                </a:cubicBezTo>
                <a:cubicBezTo>
                  <a:pt x="1210" y="169"/>
                  <a:pt x="1252" y="182"/>
                  <a:pt x="1268" y="225"/>
                </a:cubicBezTo>
                <a:cubicBezTo>
                  <a:pt x="1276" y="246"/>
                  <a:pt x="1276" y="271"/>
                  <a:pt x="1269" y="295"/>
                </a:cubicBezTo>
                <a:cubicBezTo>
                  <a:pt x="1352" y="270"/>
                  <a:pt x="1428" y="326"/>
                  <a:pt x="1445" y="426"/>
                </a:cubicBezTo>
                <a:cubicBezTo>
                  <a:pt x="1505" y="468"/>
                  <a:pt x="1520" y="569"/>
                  <a:pt x="1479" y="653"/>
                </a:cubicBezTo>
                <a:cubicBezTo>
                  <a:pt x="1451" y="710"/>
                  <a:pt x="1403" y="747"/>
                  <a:pt x="1355" y="749"/>
                </a:cubicBezTo>
              </a:path>
            </a:pathLst>
          </a:custGeom>
          <a:gradFill flip="none" rotWithShape="1">
            <a:gsLst>
              <a:gs pos="0">
                <a:srgbClr val="00C6DA">
                  <a:lumMod val="60000"/>
                  <a:lumOff val="40000"/>
                </a:srgbClr>
              </a:gs>
              <a:gs pos="50000">
                <a:srgbClr val="CCECFF">
                  <a:shade val="67500"/>
                  <a:satMod val="115000"/>
                </a:srgbClr>
              </a:gs>
              <a:gs pos="100000">
                <a:srgbClr val="CCECFF">
                  <a:shade val="100000"/>
                  <a:satMod val="115000"/>
                </a:srgbClr>
              </a:gs>
            </a:gsLst>
            <a:path path="circle">
              <a:fillToRect l="100000" b="100000"/>
            </a:path>
            <a:tileRect t="-100000" r="-100000"/>
          </a:gradFill>
          <a:ln w="12" cap="rnd">
            <a:solidFill>
              <a:srgbClr val="4BACC6">
                <a:lumMod val="40000"/>
                <a:lumOff val="60000"/>
              </a:srgbClr>
            </a:solid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GB" sz="2800" kern="0">
              <a:solidFill>
                <a:srgbClr val="003245"/>
              </a:solidFill>
              <a:latin typeface="Arial" pitchFamily="34" charset="0"/>
              <a:ea typeface="ヒラギノ角ゴ ProN W3" charset="-128"/>
              <a:cs typeface="Arial" pitchFamily="34" charset="0"/>
              <a:sym typeface="Gill Sans" charset="0"/>
            </a:endParaRPr>
          </a:p>
        </p:txBody>
      </p:sp>
      <p:sp>
        <p:nvSpPr>
          <p:cNvPr id="293" name="16 Rectángulo"/>
          <p:cNvSpPr/>
          <p:nvPr/>
        </p:nvSpPr>
        <p:spPr>
          <a:xfrm>
            <a:off x="5127165" y="6314078"/>
            <a:ext cx="2152367" cy="400110"/>
          </a:xfrm>
          <a:prstGeom prst="rect">
            <a:avLst/>
          </a:prstGeom>
        </p:spPr>
        <p:txBody>
          <a:bodyPr wrap="square">
            <a:spAutoFit/>
          </a:bodyPr>
          <a:lstStyle/>
          <a:p>
            <a:pPr eaLnBrk="1" hangingPunct="1"/>
            <a:r>
              <a:rPr lang="en-GB" sz="1000">
                <a:solidFill>
                  <a:srgbClr val="FFFFFF">
                    <a:lumMod val="50000"/>
                  </a:srgbClr>
                </a:solidFill>
                <a:latin typeface="Arial" pitchFamily="34" charset="0"/>
                <a:ea typeface="ヒラギノ角ゴ ProN W3" charset="-128"/>
                <a:cs typeface="Arial" pitchFamily="34" charset="0"/>
                <a:sym typeface="Gill Sans" charset="0"/>
              </a:rPr>
              <a:t>Manage users and sessions,</a:t>
            </a:r>
            <a:br>
              <a:rPr lang="en-GB" sz="1000">
                <a:solidFill>
                  <a:srgbClr val="FFFFFF">
                    <a:lumMod val="50000"/>
                  </a:srgbClr>
                </a:solidFill>
                <a:latin typeface="Arial" pitchFamily="34" charset="0"/>
                <a:ea typeface="ヒラギノ角ゴ ProN W3" charset="-128"/>
                <a:cs typeface="Arial" pitchFamily="34" charset="0"/>
                <a:sym typeface="Gill Sans" charset="0"/>
              </a:rPr>
            </a:br>
            <a:r>
              <a:rPr lang="en-GB" sz="1000">
                <a:solidFill>
                  <a:srgbClr val="FFFFFF">
                    <a:lumMod val="50000"/>
                  </a:srgbClr>
                </a:solidFill>
                <a:latin typeface="Arial" pitchFamily="34" charset="0"/>
                <a:ea typeface="ヒラギノ角ゴ ProN W3" charset="-128"/>
                <a:cs typeface="Arial" pitchFamily="34" charset="0"/>
                <a:sym typeface="Gill Sans" charset="0"/>
              </a:rPr>
              <a:t>Local managed services</a:t>
            </a:r>
          </a:p>
        </p:txBody>
      </p:sp>
      <p:sp>
        <p:nvSpPr>
          <p:cNvPr id="294" name="82 Rectángulo"/>
          <p:cNvSpPr/>
          <p:nvPr/>
        </p:nvSpPr>
        <p:spPr>
          <a:xfrm>
            <a:off x="2616873" y="6314078"/>
            <a:ext cx="1358162" cy="400110"/>
          </a:xfrm>
          <a:prstGeom prst="rect">
            <a:avLst/>
          </a:prstGeom>
        </p:spPr>
        <p:txBody>
          <a:bodyPr wrap="square">
            <a:spAutoFit/>
          </a:bodyPr>
          <a:lstStyle/>
          <a:p>
            <a:pPr eaLnBrk="1" hangingPunct="1"/>
            <a:r>
              <a:rPr lang="en-GB" sz="1000">
                <a:solidFill>
                  <a:srgbClr val="FFFFFF">
                    <a:lumMod val="50000"/>
                  </a:srgbClr>
                </a:solidFill>
                <a:latin typeface="Arial" pitchFamily="34" charset="0"/>
                <a:ea typeface="ヒラギノ角ゴ ProN W3" charset="-128"/>
                <a:cs typeface="Arial" pitchFamily="34" charset="0"/>
                <a:sym typeface="Gill Sans" charset="0"/>
              </a:rPr>
              <a:t>Capillarity, Capacity,</a:t>
            </a:r>
            <a:br>
              <a:rPr lang="en-GB" sz="1000">
                <a:solidFill>
                  <a:srgbClr val="FFFFFF">
                    <a:lumMod val="50000"/>
                  </a:srgbClr>
                </a:solidFill>
                <a:latin typeface="Arial" pitchFamily="34" charset="0"/>
                <a:ea typeface="ヒラギノ角ゴ ProN W3" charset="-128"/>
                <a:cs typeface="Arial" pitchFamily="34" charset="0"/>
                <a:sym typeface="Gill Sans" charset="0"/>
              </a:rPr>
            </a:br>
            <a:r>
              <a:rPr lang="en-GB" sz="1000">
                <a:solidFill>
                  <a:srgbClr val="FFFFFF">
                    <a:lumMod val="50000"/>
                  </a:srgbClr>
                </a:solidFill>
                <a:latin typeface="Arial" pitchFamily="34" charset="0"/>
                <a:ea typeface="ヒラギノ角ゴ ProN W3" charset="-128"/>
                <a:cs typeface="Arial" pitchFamily="34" charset="0"/>
                <a:sym typeface="Gill Sans" charset="0"/>
              </a:rPr>
              <a:t>Mobility support</a:t>
            </a:r>
          </a:p>
        </p:txBody>
      </p:sp>
      <p:sp>
        <p:nvSpPr>
          <p:cNvPr id="295" name="83 Rectángulo"/>
          <p:cNvSpPr/>
          <p:nvPr/>
        </p:nvSpPr>
        <p:spPr>
          <a:xfrm>
            <a:off x="3819449" y="6314079"/>
            <a:ext cx="1217529" cy="246221"/>
          </a:xfrm>
          <a:prstGeom prst="rect">
            <a:avLst/>
          </a:prstGeom>
        </p:spPr>
        <p:txBody>
          <a:bodyPr wrap="square">
            <a:spAutoFit/>
          </a:bodyPr>
          <a:lstStyle/>
          <a:p>
            <a:pPr eaLnBrk="1" hangingPunct="1"/>
            <a:r>
              <a:rPr lang="en-GB" sz="1000">
                <a:solidFill>
                  <a:srgbClr val="FFFFFF">
                    <a:lumMod val="50000"/>
                  </a:srgbClr>
                </a:solidFill>
                <a:latin typeface="Arial" pitchFamily="34" charset="0"/>
                <a:ea typeface="ヒラギノ角ゴ ProN W3" charset="-128"/>
                <a:cs typeface="Arial" pitchFamily="34" charset="0"/>
                <a:sym typeface="Gill Sans" charset="0"/>
              </a:rPr>
              <a:t>Multiplexing</a:t>
            </a:r>
          </a:p>
        </p:txBody>
      </p:sp>
      <p:sp>
        <p:nvSpPr>
          <p:cNvPr id="296" name="86 Rectángulo"/>
          <p:cNvSpPr/>
          <p:nvPr/>
        </p:nvSpPr>
        <p:spPr>
          <a:xfrm>
            <a:off x="7431401" y="6314078"/>
            <a:ext cx="1278825" cy="400110"/>
          </a:xfrm>
          <a:prstGeom prst="rect">
            <a:avLst/>
          </a:prstGeom>
        </p:spPr>
        <p:txBody>
          <a:bodyPr wrap="square">
            <a:spAutoFit/>
          </a:bodyPr>
          <a:lstStyle/>
          <a:p>
            <a:pPr eaLnBrk="1" hangingPunct="1"/>
            <a:r>
              <a:rPr lang="en-GB" sz="1000">
                <a:solidFill>
                  <a:srgbClr val="FFFFFF">
                    <a:lumMod val="50000"/>
                  </a:srgbClr>
                </a:solidFill>
                <a:latin typeface="Arial" pitchFamily="34" charset="0"/>
                <a:ea typeface="ヒラギノ角ゴ ProN W3" charset="-128"/>
                <a:cs typeface="Arial" pitchFamily="34" charset="0"/>
                <a:sym typeface="Gill Sans" charset="0"/>
              </a:rPr>
              <a:t>Switching,</a:t>
            </a:r>
            <a:br>
              <a:rPr lang="en-GB" sz="1000">
                <a:solidFill>
                  <a:srgbClr val="FFFFFF">
                    <a:lumMod val="50000"/>
                  </a:srgbClr>
                </a:solidFill>
                <a:latin typeface="Arial" pitchFamily="34" charset="0"/>
                <a:ea typeface="ヒラギノ角ゴ ProN W3" charset="-128"/>
                <a:cs typeface="Arial" pitchFamily="34" charset="0"/>
                <a:sym typeface="Gill Sans" charset="0"/>
              </a:rPr>
            </a:br>
            <a:r>
              <a:rPr lang="en-GB" sz="1000">
                <a:solidFill>
                  <a:srgbClr val="FFFFFF">
                    <a:lumMod val="50000"/>
                  </a:srgbClr>
                </a:solidFill>
                <a:latin typeface="Arial" pitchFamily="34" charset="0"/>
                <a:ea typeface="ヒラギノ角ゴ ProN W3" charset="-128"/>
                <a:cs typeface="Arial" pitchFamily="34" charset="0"/>
                <a:sym typeface="Gill Sans" charset="0"/>
              </a:rPr>
              <a:t>Transport</a:t>
            </a:r>
          </a:p>
        </p:txBody>
      </p:sp>
      <p:sp>
        <p:nvSpPr>
          <p:cNvPr id="297" name="89 Rectángulo"/>
          <p:cNvSpPr/>
          <p:nvPr/>
        </p:nvSpPr>
        <p:spPr>
          <a:xfrm>
            <a:off x="8710104" y="6314078"/>
            <a:ext cx="1745653" cy="400110"/>
          </a:xfrm>
          <a:prstGeom prst="rect">
            <a:avLst/>
          </a:prstGeom>
        </p:spPr>
        <p:txBody>
          <a:bodyPr wrap="square">
            <a:spAutoFit/>
          </a:bodyPr>
          <a:lstStyle/>
          <a:p>
            <a:pPr eaLnBrk="1" hangingPunct="1"/>
            <a:r>
              <a:rPr lang="en-GB" sz="1000">
                <a:solidFill>
                  <a:srgbClr val="FFFFFF">
                    <a:lumMod val="50000"/>
                  </a:srgbClr>
                </a:solidFill>
                <a:latin typeface="Arial" pitchFamily="34" charset="0"/>
                <a:ea typeface="ヒラギノ角ゴ ProN W3" charset="-128"/>
                <a:cs typeface="Arial" pitchFamily="34" charset="0"/>
                <a:sym typeface="Gill Sans" charset="0"/>
              </a:rPr>
              <a:t>Control functions,</a:t>
            </a:r>
            <a:br>
              <a:rPr lang="en-GB" sz="1000">
                <a:solidFill>
                  <a:srgbClr val="FFFFFF">
                    <a:lumMod val="50000"/>
                  </a:srgbClr>
                </a:solidFill>
                <a:latin typeface="Arial" pitchFamily="34" charset="0"/>
                <a:ea typeface="ヒラギノ角ゴ ProN W3" charset="-128"/>
                <a:cs typeface="Arial" pitchFamily="34" charset="0"/>
                <a:sym typeface="Gill Sans" charset="0"/>
              </a:rPr>
            </a:br>
            <a:r>
              <a:rPr lang="en-GB" sz="1000">
                <a:solidFill>
                  <a:srgbClr val="FFFFFF">
                    <a:lumMod val="50000"/>
                  </a:srgbClr>
                </a:solidFill>
                <a:latin typeface="Arial" pitchFamily="34" charset="0"/>
                <a:ea typeface="ヒラギノ角ゴ ProN W3" charset="-128"/>
                <a:cs typeface="Arial" pitchFamily="34" charset="0"/>
                <a:sym typeface="Gill Sans" charset="0"/>
              </a:rPr>
              <a:t>Regional managed services</a:t>
            </a:r>
          </a:p>
        </p:txBody>
      </p:sp>
      <p:grpSp>
        <p:nvGrpSpPr>
          <p:cNvPr id="298" name="110 Grupo"/>
          <p:cNvGrpSpPr/>
          <p:nvPr/>
        </p:nvGrpSpPr>
        <p:grpSpPr>
          <a:xfrm>
            <a:off x="2078742" y="4835759"/>
            <a:ext cx="816343" cy="603761"/>
            <a:chOff x="21691" y="2162623"/>
            <a:chExt cx="1341971" cy="1770433"/>
          </a:xfrm>
        </p:grpSpPr>
        <p:sp>
          <p:nvSpPr>
            <p:cNvPr id="299" name="62 Rectángulo redondeado"/>
            <p:cNvSpPr>
              <a:spLocks noChangeArrowheads="1"/>
            </p:cNvSpPr>
            <p:nvPr/>
          </p:nvSpPr>
          <p:spPr bwMode="auto">
            <a:xfrm>
              <a:off x="21691" y="2162623"/>
              <a:ext cx="1341971" cy="549183"/>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round/>
                  <a:headEnd/>
                  <a:tailEnd/>
                </a14:hiddenLine>
              </a:ext>
            </a:extLst>
          </p:spPr>
          <p:txBody>
            <a:bodyPr wrap="square" lIns="0" tIns="0" rIns="0" bIns="0" anchor="ctr">
              <a:spAutoFit/>
            </a:bodyPr>
            <a:lstStyle>
              <a:defPPr>
                <a:defRPr lang="en-US"/>
              </a:defPPr>
              <a:lvl1pPr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9pPr>
            </a:lstStyle>
            <a:p>
              <a:r>
                <a:rPr lang="en-GB" sz="1100" b="1">
                  <a:solidFill>
                    <a:srgbClr val="FFFFFF">
                      <a:lumMod val="50000"/>
                    </a:srgbClr>
                  </a:solidFill>
                  <a:latin typeface="Arial"/>
                  <a:cs typeface="ヒラギノ角ゴ ProN W3"/>
                </a:rPr>
                <a:t>Devices</a:t>
              </a:r>
            </a:p>
          </p:txBody>
        </p:sp>
        <p:grpSp>
          <p:nvGrpSpPr>
            <p:cNvPr id="300" name="114 Grupo"/>
            <p:cNvGrpSpPr/>
            <p:nvPr/>
          </p:nvGrpSpPr>
          <p:grpSpPr>
            <a:xfrm>
              <a:off x="156255" y="2607713"/>
              <a:ext cx="1049193" cy="1325343"/>
              <a:chOff x="156255" y="2331206"/>
              <a:chExt cx="1049193" cy="1325343"/>
            </a:xfrm>
          </p:grpSpPr>
          <p:pic>
            <p:nvPicPr>
              <p:cNvPr id="3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544" y="2331206"/>
                <a:ext cx="523714" cy="36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2" name="Picture 1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997" y="2386162"/>
                <a:ext cx="194702" cy="222992"/>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3" name="Picture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640" y="2524349"/>
                <a:ext cx="282578" cy="264731"/>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4"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868" y="3165399"/>
                <a:ext cx="499475" cy="491150"/>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5" name="Picture 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4504" y="3051568"/>
                <a:ext cx="480944" cy="241285"/>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6" name="Picture 1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899" y="2791184"/>
                <a:ext cx="292418" cy="265844"/>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 name="Picture 25"/>
              <p:cNvPicPr>
                <a:picLocks noChangeAspect="1" noChangeArrowheads="1"/>
              </p:cNvPicPr>
              <p:nvPr/>
            </p:nvPicPr>
            <p:blipFill>
              <a:blip r:embed="rId9" cstate="print"/>
              <a:srcRect/>
              <a:stretch>
                <a:fillRect/>
              </a:stretch>
            </p:blipFill>
            <p:spPr bwMode="auto">
              <a:xfrm>
                <a:off x="257972" y="2848772"/>
                <a:ext cx="142145" cy="190734"/>
              </a:xfrm>
              <a:prstGeom prst="rect">
                <a:avLst/>
              </a:prstGeom>
              <a:noFill/>
              <a:ln w="9525">
                <a:noFill/>
                <a:miter lim="800000"/>
                <a:headEnd/>
                <a:tailEnd/>
              </a:ln>
            </p:spPr>
          </p:pic>
          <p:pic>
            <p:nvPicPr>
              <p:cNvPr id="308" name="Picture 3"/>
              <p:cNvPicPr>
                <a:picLocks noChangeAspect="1" noChangeArrowheads="1"/>
              </p:cNvPicPr>
              <p:nvPr/>
            </p:nvPicPr>
            <p:blipFill>
              <a:blip r:embed="rId10"/>
              <a:srcRect l="19910" r="17644"/>
              <a:stretch>
                <a:fillRect/>
              </a:stretch>
            </p:blipFill>
            <p:spPr bwMode="auto">
              <a:xfrm>
                <a:off x="474159" y="2888286"/>
                <a:ext cx="117727" cy="184047"/>
              </a:xfrm>
              <a:prstGeom prst="rect">
                <a:avLst/>
              </a:prstGeom>
              <a:noFill/>
              <a:ln w="9525">
                <a:noFill/>
                <a:miter lim="800000"/>
                <a:headEnd/>
                <a:tailEnd/>
              </a:ln>
            </p:spPr>
          </p:pic>
          <p:pic>
            <p:nvPicPr>
              <p:cNvPr id="309" name="Picture 54"/>
              <p:cNvPicPr>
                <a:picLocks noChangeAspect="1" noChangeArrowheads="1"/>
              </p:cNvPicPr>
              <p:nvPr/>
            </p:nvPicPr>
            <p:blipFill>
              <a:blip r:embed="rId11" cstate="print"/>
              <a:srcRect/>
              <a:stretch>
                <a:fillRect/>
              </a:stretch>
            </p:blipFill>
            <p:spPr bwMode="auto">
              <a:xfrm>
                <a:off x="779116" y="3328456"/>
                <a:ext cx="129082" cy="173082"/>
              </a:xfrm>
              <a:prstGeom prst="rect">
                <a:avLst/>
              </a:prstGeom>
              <a:noFill/>
              <a:ln w="9525">
                <a:noFill/>
                <a:miter lim="800000"/>
                <a:headEnd/>
                <a:tailEnd/>
              </a:ln>
            </p:spPr>
          </p:pic>
          <p:pic>
            <p:nvPicPr>
              <p:cNvPr id="310" name="Picture 2" descr="http://smartgridsource.com/blog/wp-content/uploads/2010/03/smartmeter.png"/>
              <p:cNvPicPr>
                <a:picLocks noChangeAspect="1" noChangeArrowheads="1"/>
              </p:cNvPicPr>
              <p:nvPr/>
            </p:nvPicPr>
            <p:blipFill>
              <a:blip r:embed="rId12" cstate="print"/>
              <a:srcRect/>
              <a:stretch>
                <a:fillRect/>
              </a:stretch>
            </p:blipFill>
            <p:spPr bwMode="auto">
              <a:xfrm>
                <a:off x="999671" y="3333206"/>
                <a:ext cx="174994" cy="163582"/>
              </a:xfrm>
              <a:prstGeom prst="rect">
                <a:avLst/>
              </a:prstGeom>
              <a:noFill/>
            </p:spPr>
          </p:pic>
          <p:pic>
            <p:nvPicPr>
              <p:cNvPr id="311" name="Picture 32"/>
              <p:cNvPicPr>
                <a:picLocks noChangeAspect="1" noChangeArrowheads="1"/>
              </p:cNvPicPr>
              <p:nvPr/>
            </p:nvPicPr>
            <p:blipFill>
              <a:blip r:embed="rId13"/>
              <a:srcRect/>
              <a:stretch>
                <a:fillRect/>
              </a:stretch>
            </p:blipFill>
            <p:spPr bwMode="auto">
              <a:xfrm>
                <a:off x="906317" y="2708387"/>
                <a:ext cx="276916" cy="243145"/>
              </a:xfrm>
              <a:prstGeom prst="rect">
                <a:avLst/>
              </a:prstGeom>
              <a:noFill/>
              <a:ln w="9525">
                <a:noFill/>
                <a:miter lim="800000"/>
                <a:headEnd/>
                <a:tailEnd/>
              </a:ln>
            </p:spPr>
          </p:pic>
          <p:pic>
            <p:nvPicPr>
              <p:cNvPr id="312" name="Picture 2"/>
              <p:cNvPicPr>
                <a:picLocks noChangeAspect="1" noChangeArrowheads="1"/>
              </p:cNvPicPr>
              <p:nvPr/>
            </p:nvPicPr>
            <p:blipFill>
              <a:blip r:embed="rId14"/>
              <a:srcRect/>
              <a:stretch>
                <a:fillRect/>
              </a:stretch>
            </p:blipFill>
            <p:spPr bwMode="auto">
              <a:xfrm>
                <a:off x="156255" y="2656714"/>
                <a:ext cx="172831" cy="145578"/>
              </a:xfrm>
              <a:prstGeom prst="rect">
                <a:avLst/>
              </a:prstGeom>
              <a:noFill/>
              <a:ln w="9525">
                <a:noFill/>
                <a:miter lim="800000"/>
                <a:headEnd/>
                <a:tailEnd/>
              </a:ln>
            </p:spPr>
          </p:pic>
        </p:grpSp>
      </p:grpSp>
      <p:grpSp>
        <p:nvGrpSpPr>
          <p:cNvPr id="313" name="7 Grupo"/>
          <p:cNvGrpSpPr/>
          <p:nvPr/>
        </p:nvGrpSpPr>
        <p:grpSpPr>
          <a:xfrm>
            <a:off x="2098066" y="5515270"/>
            <a:ext cx="803384" cy="389747"/>
            <a:chOff x="-108520" y="3603369"/>
            <a:chExt cx="1724983" cy="1481412"/>
          </a:xfrm>
        </p:grpSpPr>
        <p:sp>
          <p:nvSpPr>
            <p:cNvPr id="314" name="62 Rectángulo redondeado"/>
            <p:cNvSpPr>
              <a:spLocks noChangeArrowheads="1"/>
            </p:cNvSpPr>
            <p:nvPr/>
          </p:nvSpPr>
          <p:spPr bwMode="auto">
            <a:xfrm>
              <a:off x="-108520" y="3603369"/>
              <a:ext cx="1724983" cy="711862"/>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round/>
                  <a:headEnd/>
                  <a:tailEnd/>
                </a14:hiddenLine>
              </a:ext>
            </a:extLst>
          </p:spPr>
          <p:txBody>
            <a:bodyPr wrap="square" lIns="0" tIns="0" rIns="0" bIns="0" anchor="ctr">
              <a:spAutoFit/>
            </a:bodyPr>
            <a:lstStyle>
              <a:defPPr>
                <a:defRPr lang="en-US"/>
              </a:defPPr>
              <a:lvl1pPr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kern="1200">
                  <a:solidFill>
                    <a:srgbClr val="000000"/>
                  </a:solidFill>
                  <a:latin typeface="Arial" pitchFamily="34" charset="0"/>
                  <a:ea typeface="ヒラギノ角ゴ ProN W3" charset="-128"/>
                  <a:cs typeface="+mn-cs"/>
                  <a:sym typeface="Gill Sans" charset="0"/>
                </a:defRPr>
              </a:lvl9pPr>
            </a:lstStyle>
            <a:p>
              <a:r>
                <a:rPr lang="en-GB" sz="1100" b="1">
                  <a:solidFill>
                    <a:srgbClr val="FFFFFF">
                      <a:lumMod val="50000"/>
                    </a:srgbClr>
                  </a:solidFill>
                  <a:latin typeface="Arial"/>
                  <a:cs typeface="ヒラギノ角ゴ ProN W3"/>
                </a:rPr>
                <a:t>Places</a:t>
              </a:r>
            </a:p>
          </p:txBody>
        </p:sp>
        <p:grpSp>
          <p:nvGrpSpPr>
            <p:cNvPr id="315" name="6 Grupo"/>
            <p:cNvGrpSpPr/>
            <p:nvPr/>
          </p:nvGrpSpPr>
          <p:grpSpPr>
            <a:xfrm>
              <a:off x="179512" y="4183128"/>
              <a:ext cx="1108803" cy="901653"/>
              <a:chOff x="158750" y="4858173"/>
              <a:chExt cx="1567069" cy="1306323"/>
            </a:xfrm>
          </p:grpSpPr>
          <p:pic>
            <p:nvPicPr>
              <p:cNvPr id="316" name="Picture 315" descr="http://t0.gstatic.com/images?q=tbn:ANd9GcQrlcaFrkORZW5DgRaqOiKEguu_OUK4jPVKIOyl-tTWoehJqTEETQ"/>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3568" y="5122245"/>
                <a:ext cx="1042251" cy="1042251"/>
              </a:xfrm>
              <a:prstGeom prst="rect">
                <a:avLst/>
              </a:prstGeom>
              <a:noFill/>
              <a:extLst>
                <a:ext uri="{909E8E84-426E-40dd-AFC4-6F175D3DCCD1}">
                  <a14:hiddenFill xmlns="" xmlns:a14="http://schemas.microsoft.com/office/drawing/2010/main">
                    <a:solidFill>
                      <a:srgbClr val="FFFFFF"/>
                    </a:solidFill>
                  </a14:hiddenFill>
                </a:ext>
              </a:extLst>
            </p:spPr>
          </p:pic>
          <p:pic>
            <p:nvPicPr>
              <p:cNvPr id="317" name="Picture 14"/>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414" y="4858173"/>
                <a:ext cx="450883" cy="264072"/>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8" name="Picture 15"/>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8750" y="4882949"/>
                <a:ext cx="570395" cy="570395"/>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9" name="Picture 43" descr="http://www.deviantart.com/download/167027218/Streets_and_Trips_Dock_Icon_by_tempest790.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3974" y="5634240"/>
                <a:ext cx="459056" cy="459056"/>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320" name="124 Rectángulo redondeado"/>
          <p:cNvSpPr/>
          <p:nvPr/>
        </p:nvSpPr>
        <p:spPr bwMode="auto">
          <a:xfrm>
            <a:off x="2054913" y="5977026"/>
            <a:ext cx="748862"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Users</a:t>
            </a:r>
          </a:p>
        </p:txBody>
      </p:sp>
      <p:sp>
        <p:nvSpPr>
          <p:cNvPr id="321" name="125 Rectángulo redondeado"/>
          <p:cNvSpPr/>
          <p:nvPr/>
        </p:nvSpPr>
        <p:spPr bwMode="auto">
          <a:xfrm>
            <a:off x="2839270" y="5977026"/>
            <a:ext cx="981420"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Access</a:t>
            </a:r>
          </a:p>
        </p:txBody>
      </p:sp>
      <p:sp>
        <p:nvSpPr>
          <p:cNvPr id="322" name="127 Rectángulo redondeado"/>
          <p:cNvSpPr/>
          <p:nvPr/>
        </p:nvSpPr>
        <p:spPr bwMode="auto">
          <a:xfrm>
            <a:off x="3883895" y="5977026"/>
            <a:ext cx="1162422"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Aggregation</a:t>
            </a:r>
          </a:p>
        </p:txBody>
      </p:sp>
      <p:sp>
        <p:nvSpPr>
          <p:cNvPr id="323" name="130 Rectángulo redondeado"/>
          <p:cNvSpPr/>
          <p:nvPr/>
        </p:nvSpPr>
        <p:spPr bwMode="auto">
          <a:xfrm>
            <a:off x="5104665" y="5977026"/>
            <a:ext cx="2240393"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Local Points of Presence</a:t>
            </a:r>
          </a:p>
        </p:txBody>
      </p:sp>
      <p:sp>
        <p:nvSpPr>
          <p:cNvPr id="324" name="134 Rectángulo redondeado"/>
          <p:cNvSpPr/>
          <p:nvPr/>
        </p:nvSpPr>
        <p:spPr bwMode="auto">
          <a:xfrm>
            <a:off x="7415422" y="5977026"/>
            <a:ext cx="1325300"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Core</a:t>
            </a:r>
          </a:p>
        </p:txBody>
      </p:sp>
      <p:sp>
        <p:nvSpPr>
          <p:cNvPr id="325" name="135 Rectángulo redondeado"/>
          <p:cNvSpPr/>
          <p:nvPr/>
        </p:nvSpPr>
        <p:spPr bwMode="auto">
          <a:xfrm>
            <a:off x="8796446" y="5977026"/>
            <a:ext cx="1539255" cy="396000"/>
          </a:xfrm>
          <a:prstGeom prst="roundRect">
            <a:avLst/>
          </a:prstGeom>
          <a:solidFill>
            <a:srgbClr val="043F52"/>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eaLnBrk="1" hangingPunct="1"/>
            <a:r>
              <a:rPr lang="en-GB" sz="1100" b="1">
                <a:solidFill>
                  <a:srgbClr val="FFFFFF"/>
                </a:solidFill>
                <a:latin typeface="Arial" pitchFamily="34" charset="0"/>
                <a:ea typeface="ヒラギノ角ゴ ProN W3" charset="-128"/>
                <a:cs typeface="Arial" pitchFamily="34" charset="0"/>
                <a:sym typeface="Gill Sans" charset="0"/>
              </a:rPr>
              <a:t>Regional Data Centres</a:t>
            </a:r>
          </a:p>
        </p:txBody>
      </p:sp>
      <p:sp>
        <p:nvSpPr>
          <p:cNvPr id="326" name="39 Rectángulo"/>
          <p:cNvSpPr/>
          <p:nvPr/>
        </p:nvSpPr>
        <p:spPr>
          <a:xfrm>
            <a:off x="7115361" y="4236880"/>
            <a:ext cx="1233030" cy="276999"/>
          </a:xfrm>
          <a:prstGeom prst="rect">
            <a:avLst/>
          </a:prstGeom>
        </p:spPr>
        <p:txBody>
          <a:bodyPr wrap="none">
            <a:spAutoFit/>
          </a:bodyPr>
          <a:lstStyle/>
          <a:p>
            <a:pPr eaLnBrk="1" hangingPunct="1">
              <a:spcBef>
                <a:spcPct val="50000"/>
              </a:spcBef>
            </a:pPr>
            <a:r>
              <a:rPr lang="en-GB" sz="1200">
                <a:solidFill>
                  <a:srgbClr val="00C6D7"/>
                </a:solidFill>
                <a:latin typeface="Arial" pitchFamily="34" charset="0"/>
                <a:ea typeface="ヒラギノ角ゴ ProN W3" charset="-128"/>
                <a:cs typeface="Arial" pitchFamily="34" charset="0"/>
                <a:sym typeface="Gill Sans" charset="0"/>
              </a:rPr>
              <a:t>Interconnection</a:t>
            </a:r>
          </a:p>
        </p:txBody>
      </p:sp>
      <p:grpSp>
        <p:nvGrpSpPr>
          <p:cNvPr id="327" name="96 Grupo"/>
          <p:cNvGrpSpPr/>
          <p:nvPr/>
        </p:nvGrpSpPr>
        <p:grpSpPr>
          <a:xfrm>
            <a:off x="8660901" y="4817134"/>
            <a:ext cx="993835" cy="574605"/>
            <a:chOff x="7057424" y="4216931"/>
            <a:chExt cx="1763048" cy="1156285"/>
          </a:xfrm>
        </p:grpSpPr>
        <p:grpSp>
          <p:nvGrpSpPr>
            <p:cNvPr id="328" name="97 Grupo"/>
            <p:cNvGrpSpPr/>
            <p:nvPr/>
          </p:nvGrpSpPr>
          <p:grpSpPr>
            <a:xfrm>
              <a:off x="7057424" y="4216931"/>
              <a:ext cx="1763048" cy="699568"/>
              <a:chOff x="7057424" y="4216931"/>
              <a:chExt cx="1763048" cy="699568"/>
            </a:xfrm>
          </p:grpSpPr>
          <p:pic>
            <p:nvPicPr>
              <p:cNvPr id="330"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31"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33"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29"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pic>
        <p:nvPicPr>
          <p:cNvPr id="334" name="Picture 31" descr="http://www.takistmr.com/wp-content/uploads/2011/07/cisco-switch-icon.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59107" y="5093790"/>
            <a:ext cx="952374" cy="60999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35" name="150 Grupo"/>
          <p:cNvGrpSpPr/>
          <p:nvPr/>
        </p:nvGrpSpPr>
        <p:grpSpPr>
          <a:xfrm>
            <a:off x="8799573" y="5451441"/>
            <a:ext cx="993835" cy="574605"/>
            <a:chOff x="7057424" y="4216931"/>
            <a:chExt cx="1763048" cy="1156285"/>
          </a:xfrm>
        </p:grpSpPr>
        <p:grpSp>
          <p:nvGrpSpPr>
            <p:cNvPr id="336" name="159 Grupo"/>
            <p:cNvGrpSpPr/>
            <p:nvPr/>
          </p:nvGrpSpPr>
          <p:grpSpPr>
            <a:xfrm>
              <a:off x="7057424" y="4216931"/>
              <a:ext cx="1763048" cy="699568"/>
              <a:chOff x="7057424" y="4216931"/>
              <a:chExt cx="1763048" cy="699568"/>
            </a:xfrm>
          </p:grpSpPr>
          <p:pic>
            <p:nvPicPr>
              <p:cNvPr id="338"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40"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41"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37"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grpSp>
        <p:nvGrpSpPr>
          <p:cNvPr id="342" name="172 Grupo"/>
          <p:cNvGrpSpPr/>
          <p:nvPr/>
        </p:nvGrpSpPr>
        <p:grpSpPr>
          <a:xfrm>
            <a:off x="6365558" y="4439925"/>
            <a:ext cx="993835" cy="574605"/>
            <a:chOff x="7057424" y="4216931"/>
            <a:chExt cx="1763048" cy="1156285"/>
          </a:xfrm>
        </p:grpSpPr>
        <p:grpSp>
          <p:nvGrpSpPr>
            <p:cNvPr id="343" name="179 Grupo"/>
            <p:cNvGrpSpPr/>
            <p:nvPr/>
          </p:nvGrpSpPr>
          <p:grpSpPr>
            <a:xfrm>
              <a:off x="7057424" y="4216931"/>
              <a:ext cx="1763048" cy="699568"/>
              <a:chOff x="7057424" y="4216931"/>
              <a:chExt cx="1763048" cy="699568"/>
            </a:xfrm>
          </p:grpSpPr>
          <p:pic>
            <p:nvPicPr>
              <p:cNvPr id="345"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46"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47"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44"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grpSp>
        <p:nvGrpSpPr>
          <p:cNvPr id="349" name="185 Grupo"/>
          <p:cNvGrpSpPr/>
          <p:nvPr/>
        </p:nvGrpSpPr>
        <p:grpSpPr>
          <a:xfrm>
            <a:off x="6171865" y="5593999"/>
            <a:ext cx="993835" cy="574605"/>
            <a:chOff x="7057424" y="4216931"/>
            <a:chExt cx="1763048" cy="1156285"/>
          </a:xfrm>
        </p:grpSpPr>
        <p:grpSp>
          <p:nvGrpSpPr>
            <p:cNvPr id="350" name="186 Grupo"/>
            <p:cNvGrpSpPr/>
            <p:nvPr/>
          </p:nvGrpSpPr>
          <p:grpSpPr>
            <a:xfrm>
              <a:off x="7057424" y="4216931"/>
              <a:ext cx="1763048" cy="699568"/>
              <a:chOff x="7057424" y="4216931"/>
              <a:chExt cx="1763048" cy="699568"/>
            </a:xfrm>
          </p:grpSpPr>
          <p:pic>
            <p:nvPicPr>
              <p:cNvPr id="352"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53"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54"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55"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51"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pic>
        <p:nvPicPr>
          <p:cNvPr id="356" name="Picture 4" descr="http://2.bp.blogspot.com/_Fb0x6TGTbPs/SN1ggQdBqVI/AAAAAAAAB5A/pjCtPRIzeKQ/s400/el-mund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431421" y="4441870"/>
            <a:ext cx="604003" cy="614070"/>
          </a:xfrm>
          <a:prstGeom prst="rect">
            <a:avLst/>
          </a:prstGeom>
          <a:noFill/>
          <a:extLst>
            <a:ext uri="{909E8E84-426E-40dd-AFC4-6F175D3DCCD1}">
              <a14:hiddenFill xmlns="" xmlns:a14="http://schemas.microsoft.com/office/drawing/2010/main">
                <a:solidFill>
                  <a:srgbClr val="FFFFFF"/>
                </a:solidFill>
              </a14:hiddenFill>
            </a:ext>
          </a:extLst>
        </p:spPr>
      </p:pic>
      <p:sp>
        <p:nvSpPr>
          <p:cNvPr id="357" name="Freeform 90"/>
          <p:cNvSpPr>
            <a:spLocks/>
          </p:cNvSpPr>
          <p:nvPr/>
        </p:nvSpPr>
        <p:spPr bwMode="auto">
          <a:xfrm>
            <a:off x="3385235" y="4607491"/>
            <a:ext cx="1901872" cy="1440281"/>
          </a:xfrm>
          <a:custGeom>
            <a:avLst/>
            <a:gdLst>
              <a:gd name="T0" fmla="*/ 1355 w 1520"/>
              <a:gd name="T1" fmla="*/ 749 h 1024"/>
              <a:gd name="T2" fmla="*/ 1055 w 1520"/>
              <a:gd name="T3" fmla="*/ 902 h 1024"/>
              <a:gd name="T4" fmla="*/ 996 w 1520"/>
              <a:gd name="T5" fmla="*/ 847 h 1024"/>
              <a:gd name="T6" fmla="*/ 783 w 1520"/>
              <a:gd name="T7" fmla="*/ 936 h 1024"/>
              <a:gd name="T8" fmla="*/ 725 w 1520"/>
              <a:gd name="T9" fmla="*/ 848 h 1024"/>
              <a:gd name="T10" fmla="*/ 644 w 1520"/>
              <a:gd name="T11" fmla="*/ 980 h 1024"/>
              <a:gd name="T12" fmla="*/ 561 w 1520"/>
              <a:gd name="T13" fmla="*/ 935 h 1024"/>
              <a:gd name="T14" fmla="*/ 389 w 1520"/>
              <a:gd name="T15" fmla="*/ 920 h 1024"/>
              <a:gd name="T16" fmla="*/ 219 w 1520"/>
              <a:gd name="T17" fmla="*/ 982 h 1024"/>
              <a:gd name="T18" fmla="*/ 171 w 1520"/>
              <a:gd name="T19" fmla="*/ 857 h 1024"/>
              <a:gd name="T20" fmla="*/ 37 w 1520"/>
              <a:gd name="T21" fmla="*/ 659 h 1024"/>
              <a:gd name="T22" fmla="*/ 74 w 1520"/>
              <a:gd name="T23" fmla="*/ 547 h 1024"/>
              <a:gd name="T24" fmla="*/ 18 w 1520"/>
              <a:gd name="T25" fmla="*/ 405 h 1024"/>
              <a:gd name="T26" fmla="*/ 89 w 1520"/>
              <a:gd name="T27" fmla="*/ 315 h 1024"/>
              <a:gd name="T28" fmla="*/ 316 w 1520"/>
              <a:gd name="T29" fmla="*/ 67 h 1024"/>
              <a:gd name="T30" fmla="*/ 378 w 1520"/>
              <a:gd name="T31" fmla="*/ 83 h 1024"/>
              <a:gd name="T32" fmla="*/ 497 w 1520"/>
              <a:gd name="T33" fmla="*/ 50 h 1024"/>
              <a:gd name="T34" fmla="*/ 523 w 1520"/>
              <a:gd name="T35" fmla="*/ 93 h 1024"/>
              <a:gd name="T36" fmla="*/ 725 w 1520"/>
              <a:gd name="T37" fmla="*/ 54 h 1024"/>
              <a:gd name="T38" fmla="*/ 884 w 1520"/>
              <a:gd name="T39" fmla="*/ 79 h 1024"/>
              <a:gd name="T40" fmla="*/ 1169 w 1520"/>
              <a:gd name="T41" fmla="*/ 180 h 1024"/>
              <a:gd name="T42" fmla="*/ 1174 w 1520"/>
              <a:gd name="T43" fmla="*/ 197 h 1024"/>
              <a:gd name="T44" fmla="*/ 1268 w 1520"/>
              <a:gd name="T45" fmla="*/ 225 h 1024"/>
              <a:gd name="T46" fmla="*/ 1269 w 1520"/>
              <a:gd name="T47" fmla="*/ 295 h 1024"/>
              <a:gd name="T48" fmla="*/ 1445 w 1520"/>
              <a:gd name="T49" fmla="*/ 426 h 1024"/>
              <a:gd name="T50" fmla="*/ 1479 w 1520"/>
              <a:gd name="T51" fmla="*/ 653 h 1024"/>
              <a:gd name="T52" fmla="*/ 1355 w 1520"/>
              <a:gd name="T53" fmla="*/ 74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0" h="1024">
                <a:moveTo>
                  <a:pt x="1355" y="749"/>
                </a:moveTo>
                <a:cubicBezTo>
                  <a:pt x="1293" y="892"/>
                  <a:pt x="1158" y="961"/>
                  <a:pt x="1055" y="902"/>
                </a:cubicBezTo>
                <a:cubicBezTo>
                  <a:pt x="1032" y="888"/>
                  <a:pt x="1012" y="870"/>
                  <a:pt x="996" y="847"/>
                </a:cubicBezTo>
                <a:cubicBezTo>
                  <a:pt x="948" y="944"/>
                  <a:pt x="853" y="984"/>
                  <a:pt x="783" y="936"/>
                </a:cubicBezTo>
                <a:cubicBezTo>
                  <a:pt x="756" y="917"/>
                  <a:pt x="736" y="886"/>
                  <a:pt x="725" y="848"/>
                </a:cubicBezTo>
                <a:cubicBezTo>
                  <a:pt x="728" y="908"/>
                  <a:pt x="691" y="967"/>
                  <a:pt x="644" y="980"/>
                </a:cubicBezTo>
                <a:cubicBezTo>
                  <a:pt x="609" y="989"/>
                  <a:pt x="577" y="971"/>
                  <a:pt x="561" y="935"/>
                </a:cubicBezTo>
                <a:cubicBezTo>
                  <a:pt x="501" y="969"/>
                  <a:pt x="436" y="964"/>
                  <a:pt x="389" y="920"/>
                </a:cubicBezTo>
                <a:cubicBezTo>
                  <a:pt x="348" y="996"/>
                  <a:pt x="272" y="1024"/>
                  <a:pt x="219" y="982"/>
                </a:cubicBezTo>
                <a:cubicBezTo>
                  <a:pt x="186" y="957"/>
                  <a:pt x="168" y="910"/>
                  <a:pt x="171" y="857"/>
                </a:cubicBezTo>
                <a:cubicBezTo>
                  <a:pt x="86" y="859"/>
                  <a:pt x="26" y="770"/>
                  <a:pt x="37" y="659"/>
                </a:cubicBezTo>
                <a:cubicBezTo>
                  <a:pt x="41" y="620"/>
                  <a:pt x="54" y="581"/>
                  <a:pt x="74" y="547"/>
                </a:cubicBezTo>
                <a:cubicBezTo>
                  <a:pt x="25" y="534"/>
                  <a:pt x="0" y="470"/>
                  <a:pt x="18" y="405"/>
                </a:cubicBezTo>
                <a:cubicBezTo>
                  <a:pt x="30" y="363"/>
                  <a:pt x="57" y="329"/>
                  <a:pt x="89" y="315"/>
                </a:cubicBezTo>
                <a:cubicBezTo>
                  <a:pt x="107" y="175"/>
                  <a:pt x="209" y="64"/>
                  <a:pt x="316" y="67"/>
                </a:cubicBezTo>
                <a:cubicBezTo>
                  <a:pt x="338" y="68"/>
                  <a:pt x="359" y="73"/>
                  <a:pt x="378" y="83"/>
                </a:cubicBezTo>
                <a:cubicBezTo>
                  <a:pt x="407" y="32"/>
                  <a:pt x="460" y="18"/>
                  <a:pt x="497" y="50"/>
                </a:cubicBezTo>
                <a:cubicBezTo>
                  <a:pt x="509" y="61"/>
                  <a:pt x="518" y="76"/>
                  <a:pt x="523" y="93"/>
                </a:cubicBezTo>
                <a:cubicBezTo>
                  <a:pt x="576" y="17"/>
                  <a:pt x="662" y="1"/>
                  <a:pt x="725" y="54"/>
                </a:cubicBezTo>
                <a:cubicBezTo>
                  <a:pt x="782" y="39"/>
                  <a:pt x="839" y="48"/>
                  <a:pt x="884" y="79"/>
                </a:cubicBezTo>
                <a:cubicBezTo>
                  <a:pt x="996" y="0"/>
                  <a:pt x="1124" y="46"/>
                  <a:pt x="1169" y="180"/>
                </a:cubicBezTo>
                <a:cubicBezTo>
                  <a:pt x="1171" y="185"/>
                  <a:pt x="1172" y="191"/>
                  <a:pt x="1174" y="197"/>
                </a:cubicBezTo>
                <a:cubicBezTo>
                  <a:pt x="1210" y="169"/>
                  <a:pt x="1252" y="182"/>
                  <a:pt x="1268" y="225"/>
                </a:cubicBezTo>
                <a:cubicBezTo>
                  <a:pt x="1276" y="246"/>
                  <a:pt x="1276" y="271"/>
                  <a:pt x="1269" y="295"/>
                </a:cubicBezTo>
                <a:cubicBezTo>
                  <a:pt x="1352" y="270"/>
                  <a:pt x="1428" y="326"/>
                  <a:pt x="1445" y="426"/>
                </a:cubicBezTo>
                <a:cubicBezTo>
                  <a:pt x="1505" y="468"/>
                  <a:pt x="1520" y="569"/>
                  <a:pt x="1479" y="653"/>
                </a:cubicBezTo>
                <a:cubicBezTo>
                  <a:pt x="1451" y="710"/>
                  <a:pt x="1403" y="747"/>
                  <a:pt x="1355" y="749"/>
                </a:cubicBezTo>
              </a:path>
            </a:pathLst>
          </a:custGeom>
          <a:gradFill flip="none" rotWithShape="1">
            <a:gsLst>
              <a:gs pos="0">
                <a:srgbClr val="00C6DA">
                  <a:lumMod val="60000"/>
                  <a:lumOff val="40000"/>
                </a:srgbClr>
              </a:gs>
              <a:gs pos="50000">
                <a:srgbClr val="CCECFF">
                  <a:shade val="67500"/>
                  <a:satMod val="115000"/>
                </a:srgbClr>
              </a:gs>
              <a:gs pos="100000">
                <a:srgbClr val="CCECFF">
                  <a:shade val="100000"/>
                  <a:satMod val="115000"/>
                </a:srgbClr>
              </a:gs>
            </a:gsLst>
            <a:path path="circle">
              <a:fillToRect l="100000" b="100000"/>
            </a:path>
            <a:tileRect t="-100000" r="-100000"/>
          </a:gradFill>
          <a:ln w="12" cap="rnd">
            <a:solidFill>
              <a:srgbClr val="4BACC6">
                <a:lumMod val="40000"/>
                <a:lumOff val="60000"/>
              </a:srgbClr>
            </a:solid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GB" sz="2800" kern="0">
              <a:solidFill>
                <a:srgbClr val="003245"/>
              </a:solidFill>
              <a:latin typeface="Arial" pitchFamily="34" charset="0"/>
              <a:ea typeface="ヒラギノ角ゴ ProN W3" charset="-128"/>
              <a:cs typeface="Arial" pitchFamily="34" charset="0"/>
              <a:sym typeface="Gill Sans" charset="0"/>
            </a:endParaRPr>
          </a:p>
        </p:txBody>
      </p:sp>
      <p:sp>
        <p:nvSpPr>
          <p:cNvPr id="358" name="Freeform 90"/>
          <p:cNvSpPr>
            <a:spLocks/>
          </p:cNvSpPr>
          <p:nvPr/>
        </p:nvSpPr>
        <p:spPr bwMode="auto">
          <a:xfrm>
            <a:off x="2944657" y="5233959"/>
            <a:ext cx="1088419" cy="607577"/>
          </a:xfrm>
          <a:custGeom>
            <a:avLst/>
            <a:gdLst>
              <a:gd name="T0" fmla="*/ 1355 w 1520"/>
              <a:gd name="T1" fmla="*/ 749 h 1024"/>
              <a:gd name="T2" fmla="*/ 1055 w 1520"/>
              <a:gd name="T3" fmla="*/ 902 h 1024"/>
              <a:gd name="T4" fmla="*/ 996 w 1520"/>
              <a:gd name="T5" fmla="*/ 847 h 1024"/>
              <a:gd name="T6" fmla="*/ 783 w 1520"/>
              <a:gd name="T7" fmla="*/ 936 h 1024"/>
              <a:gd name="T8" fmla="*/ 725 w 1520"/>
              <a:gd name="T9" fmla="*/ 848 h 1024"/>
              <a:gd name="T10" fmla="*/ 644 w 1520"/>
              <a:gd name="T11" fmla="*/ 980 h 1024"/>
              <a:gd name="T12" fmla="*/ 561 w 1520"/>
              <a:gd name="T13" fmla="*/ 935 h 1024"/>
              <a:gd name="T14" fmla="*/ 389 w 1520"/>
              <a:gd name="T15" fmla="*/ 920 h 1024"/>
              <a:gd name="T16" fmla="*/ 219 w 1520"/>
              <a:gd name="T17" fmla="*/ 982 h 1024"/>
              <a:gd name="T18" fmla="*/ 171 w 1520"/>
              <a:gd name="T19" fmla="*/ 857 h 1024"/>
              <a:gd name="T20" fmla="*/ 37 w 1520"/>
              <a:gd name="T21" fmla="*/ 659 h 1024"/>
              <a:gd name="T22" fmla="*/ 74 w 1520"/>
              <a:gd name="T23" fmla="*/ 547 h 1024"/>
              <a:gd name="T24" fmla="*/ 18 w 1520"/>
              <a:gd name="T25" fmla="*/ 405 h 1024"/>
              <a:gd name="T26" fmla="*/ 89 w 1520"/>
              <a:gd name="T27" fmla="*/ 315 h 1024"/>
              <a:gd name="T28" fmla="*/ 316 w 1520"/>
              <a:gd name="T29" fmla="*/ 67 h 1024"/>
              <a:gd name="T30" fmla="*/ 378 w 1520"/>
              <a:gd name="T31" fmla="*/ 83 h 1024"/>
              <a:gd name="T32" fmla="*/ 497 w 1520"/>
              <a:gd name="T33" fmla="*/ 50 h 1024"/>
              <a:gd name="T34" fmla="*/ 523 w 1520"/>
              <a:gd name="T35" fmla="*/ 93 h 1024"/>
              <a:gd name="T36" fmla="*/ 725 w 1520"/>
              <a:gd name="T37" fmla="*/ 54 h 1024"/>
              <a:gd name="T38" fmla="*/ 884 w 1520"/>
              <a:gd name="T39" fmla="*/ 79 h 1024"/>
              <a:gd name="T40" fmla="*/ 1169 w 1520"/>
              <a:gd name="T41" fmla="*/ 180 h 1024"/>
              <a:gd name="T42" fmla="*/ 1174 w 1520"/>
              <a:gd name="T43" fmla="*/ 197 h 1024"/>
              <a:gd name="T44" fmla="*/ 1268 w 1520"/>
              <a:gd name="T45" fmla="*/ 225 h 1024"/>
              <a:gd name="T46" fmla="*/ 1269 w 1520"/>
              <a:gd name="T47" fmla="*/ 295 h 1024"/>
              <a:gd name="T48" fmla="*/ 1445 w 1520"/>
              <a:gd name="T49" fmla="*/ 426 h 1024"/>
              <a:gd name="T50" fmla="*/ 1479 w 1520"/>
              <a:gd name="T51" fmla="*/ 653 h 1024"/>
              <a:gd name="T52" fmla="*/ 1355 w 1520"/>
              <a:gd name="T53" fmla="*/ 74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0" h="1024">
                <a:moveTo>
                  <a:pt x="1355" y="749"/>
                </a:moveTo>
                <a:cubicBezTo>
                  <a:pt x="1293" y="892"/>
                  <a:pt x="1158" y="961"/>
                  <a:pt x="1055" y="902"/>
                </a:cubicBezTo>
                <a:cubicBezTo>
                  <a:pt x="1032" y="888"/>
                  <a:pt x="1012" y="870"/>
                  <a:pt x="996" y="847"/>
                </a:cubicBezTo>
                <a:cubicBezTo>
                  <a:pt x="948" y="944"/>
                  <a:pt x="853" y="984"/>
                  <a:pt x="783" y="936"/>
                </a:cubicBezTo>
                <a:cubicBezTo>
                  <a:pt x="756" y="917"/>
                  <a:pt x="736" y="886"/>
                  <a:pt x="725" y="848"/>
                </a:cubicBezTo>
                <a:cubicBezTo>
                  <a:pt x="728" y="908"/>
                  <a:pt x="691" y="967"/>
                  <a:pt x="644" y="980"/>
                </a:cubicBezTo>
                <a:cubicBezTo>
                  <a:pt x="609" y="989"/>
                  <a:pt x="577" y="971"/>
                  <a:pt x="561" y="935"/>
                </a:cubicBezTo>
                <a:cubicBezTo>
                  <a:pt x="501" y="969"/>
                  <a:pt x="436" y="964"/>
                  <a:pt x="389" y="920"/>
                </a:cubicBezTo>
                <a:cubicBezTo>
                  <a:pt x="348" y="996"/>
                  <a:pt x="272" y="1024"/>
                  <a:pt x="219" y="982"/>
                </a:cubicBezTo>
                <a:cubicBezTo>
                  <a:pt x="186" y="957"/>
                  <a:pt x="168" y="910"/>
                  <a:pt x="171" y="857"/>
                </a:cubicBezTo>
                <a:cubicBezTo>
                  <a:pt x="86" y="859"/>
                  <a:pt x="26" y="770"/>
                  <a:pt x="37" y="659"/>
                </a:cubicBezTo>
                <a:cubicBezTo>
                  <a:pt x="41" y="620"/>
                  <a:pt x="54" y="581"/>
                  <a:pt x="74" y="547"/>
                </a:cubicBezTo>
                <a:cubicBezTo>
                  <a:pt x="25" y="534"/>
                  <a:pt x="0" y="470"/>
                  <a:pt x="18" y="405"/>
                </a:cubicBezTo>
                <a:cubicBezTo>
                  <a:pt x="30" y="363"/>
                  <a:pt x="57" y="329"/>
                  <a:pt x="89" y="315"/>
                </a:cubicBezTo>
                <a:cubicBezTo>
                  <a:pt x="107" y="175"/>
                  <a:pt x="209" y="64"/>
                  <a:pt x="316" y="67"/>
                </a:cubicBezTo>
                <a:cubicBezTo>
                  <a:pt x="338" y="68"/>
                  <a:pt x="359" y="73"/>
                  <a:pt x="378" y="83"/>
                </a:cubicBezTo>
                <a:cubicBezTo>
                  <a:pt x="407" y="32"/>
                  <a:pt x="460" y="18"/>
                  <a:pt x="497" y="50"/>
                </a:cubicBezTo>
                <a:cubicBezTo>
                  <a:pt x="509" y="61"/>
                  <a:pt x="518" y="76"/>
                  <a:pt x="523" y="93"/>
                </a:cubicBezTo>
                <a:cubicBezTo>
                  <a:pt x="576" y="17"/>
                  <a:pt x="662" y="1"/>
                  <a:pt x="725" y="54"/>
                </a:cubicBezTo>
                <a:cubicBezTo>
                  <a:pt x="782" y="39"/>
                  <a:pt x="839" y="48"/>
                  <a:pt x="884" y="79"/>
                </a:cubicBezTo>
                <a:cubicBezTo>
                  <a:pt x="996" y="0"/>
                  <a:pt x="1124" y="46"/>
                  <a:pt x="1169" y="180"/>
                </a:cubicBezTo>
                <a:cubicBezTo>
                  <a:pt x="1171" y="185"/>
                  <a:pt x="1172" y="191"/>
                  <a:pt x="1174" y="197"/>
                </a:cubicBezTo>
                <a:cubicBezTo>
                  <a:pt x="1210" y="169"/>
                  <a:pt x="1252" y="182"/>
                  <a:pt x="1268" y="225"/>
                </a:cubicBezTo>
                <a:cubicBezTo>
                  <a:pt x="1276" y="246"/>
                  <a:pt x="1276" y="271"/>
                  <a:pt x="1269" y="295"/>
                </a:cubicBezTo>
                <a:cubicBezTo>
                  <a:pt x="1352" y="270"/>
                  <a:pt x="1428" y="326"/>
                  <a:pt x="1445" y="426"/>
                </a:cubicBezTo>
                <a:cubicBezTo>
                  <a:pt x="1505" y="468"/>
                  <a:pt x="1520" y="569"/>
                  <a:pt x="1479" y="653"/>
                </a:cubicBezTo>
                <a:cubicBezTo>
                  <a:pt x="1451" y="710"/>
                  <a:pt x="1403" y="747"/>
                  <a:pt x="1355" y="749"/>
                </a:cubicBezTo>
              </a:path>
            </a:pathLst>
          </a:custGeom>
          <a:gradFill flip="none" rotWithShape="1">
            <a:gsLst>
              <a:gs pos="0">
                <a:srgbClr val="00C6DA">
                  <a:lumMod val="60000"/>
                  <a:lumOff val="40000"/>
                </a:srgbClr>
              </a:gs>
              <a:gs pos="50000">
                <a:srgbClr val="CCECFF">
                  <a:shade val="67500"/>
                  <a:satMod val="115000"/>
                </a:srgbClr>
              </a:gs>
              <a:gs pos="100000">
                <a:srgbClr val="CCECFF">
                  <a:shade val="100000"/>
                  <a:satMod val="115000"/>
                </a:srgbClr>
              </a:gs>
            </a:gsLst>
            <a:path path="circle">
              <a:fillToRect l="100000" b="100000"/>
            </a:path>
            <a:tileRect t="-100000" r="-100000"/>
          </a:gradFill>
          <a:ln w="12" cap="rnd">
            <a:solidFill>
              <a:srgbClr val="4BACC6">
                <a:lumMod val="40000"/>
                <a:lumOff val="60000"/>
              </a:srgbClr>
            </a:solid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GB" sz="2800" kern="0">
              <a:solidFill>
                <a:srgbClr val="003245"/>
              </a:solidFill>
              <a:latin typeface="Arial" pitchFamily="34" charset="0"/>
              <a:ea typeface="ヒラギノ角ゴ ProN W3" charset="-128"/>
              <a:cs typeface="Arial" pitchFamily="34" charset="0"/>
              <a:sym typeface="Gill Sans" charset="0"/>
            </a:endParaRPr>
          </a:p>
        </p:txBody>
      </p:sp>
      <p:sp>
        <p:nvSpPr>
          <p:cNvPr id="359" name="Freeform 90"/>
          <p:cNvSpPr>
            <a:spLocks/>
          </p:cNvSpPr>
          <p:nvPr/>
        </p:nvSpPr>
        <p:spPr bwMode="auto">
          <a:xfrm>
            <a:off x="2944657" y="4770398"/>
            <a:ext cx="1088419" cy="607577"/>
          </a:xfrm>
          <a:custGeom>
            <a:avLst/>
            <a:gdLst>
              <a:gd name="T0" fmla="*/ 1355 w 1520"/>
              <a:gd name="T1" fmla="*/ 749 h 1024"/>
              <a:gd name="T2" fmla="*/ 1055 w 1520"/>
              <a:gd name="T3" fmla="*/ 902 h 1024"/>
              <a:gd name="T4" fmla="*/ 996 w 1520"/>
              <a:gd name="T5" fmla="*/ 847 h 1024"/>
              <a:gd name="T6" fmla="*/ 783 w 1520"/>
              <a:gd name="T7" fmla="*/ 936 h 1024"/>
              <a:gd name="T8" fmla="*/ 725 w 1520"/>
              <a:gd name="T9" fmla="*/ 848 h 1024"/>
              <a:gd name="T10" fmla="*/ 644 w 1520"/>
              <a:gd name="T11" fmla="*/ 980 h 1024"/>
              <a:gd name="T12" fmla="*/ 561 w 1520"/>
              <a:gd name="T13" fmla="*/ 935 h 1024"/>
              <a:gd name="T14" fmla="*/ 389 w 1520"/>
              <a:gd name="T15" fmla="*/ 920 h 1024"/>
              <a:gd name="T16" fmla="*/ 219 w 1520"/>
              <a:gd name="T17" fmla="*/ 982 h 1024"/>
              <a:gd name="T18" fmla="*/ 171 w 1520"/>
              <a:gd name="T19" fmla="*/ 857 h 1024"/>
              <a:gd name="T20" fmla="*/ 37 w 1520"/>
              <a:gd name="T21" fmla="*/ 659 h 1024"/>
              <a:gd name="T22" fmla="*/ 74 w 1520"/>
              <a:gd name="T23" fmla="*/ 547 h 1024"/>
              <a:gd name="T24" fmla="*/ 18 w 1520"/>
              <a:gd name="T25" fmla="*/ 405 h 1024"/>
              <a:gd name="T26" fmla="*/ 89 w 1520"/>
              <a:gd name="T27" fmla="*/ 315 h 1024"/>
              <a:gd name="T28" fmla="*/ 316 w 1520"/>
              <a:gd name="T29" fmla="*/ 67 h 1024"/>
              <a:gd name="T30" fmla="*/ 378 w 1520"/>
              <a:gd name="T31" fmla="*/ 83 h 1024"/>
              <a:gd name="T32" fmla="*/ 497 w 1520"/>
              <a:gd name="T33" fmla="*/ 50 h 1024"/>
              <a:gd name="T34" fmla="*/ 523 w 1520"/>
              <a:gd name="T35" fmla="*/ 93 h 1024"/>
              <a:gd name="T36" fmla="*/ 725 w 1520"/>
              <a:gd name="T37" fmla="*/ 54 h 1024"/>
              <a:gd name="T38" fmla="*/ 884 w 1520"/>
              <a:gd name="T39" fmla="*/ 79 h 1024"/>
              <a:gd name="T40" fmla="*/ 1169 w 1520"/>
              <a:gd name="T41" fmla="*/ 180 h 1024"/>
              <a:gd name="T42" fmla="*/ 1174 w 1520"/>
              <a:gd name="T43" fmla="*/ 197 h 1024"/>
              <a:gd name="T44" fmla="*/ 1268 w 1520"/>
              <a:gd name="T45" fmla="*/ 225 h 1024"/>
              <a:gd name="T46" fmla="*/ 1269 w 1520"/>
              <a:gd name="T47" fmla="*/ 295 h 1024"/>
              <a:gd name="T48" fmla="*/ 1445 w 1520"/>
              <a:gd name="T49" fmla="*/ 426 h 1024"/>
              <a:gd name="T50" fmla="*/ 1479 w 1520"/>
              <a:gd name="T51" fmla="*/ 653 h 1024"/>
              <a:gd name="T52" fmla="*/ 1355 w 1520"/>
              <a:gd name="T53" fmla="*/ 749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0" h="1024">
                <a:moveTo>
                  <a:pt x="1355" y="749"/>
                </a:moveTo>
                <a:cubicBezTo>
                  <a:pt x="1293" y="892"/>
                  <a:pt x="1158" y="961"/>
                  <a:pt x="1055" y="902"/>
                </a:cubicBezTo>
                <a:cubicBezTo>
                  <a:pt x="1032" y="888"/>
                  <a:pt x="1012" y="870"/>
                  <a:pt x="996" y="847"/>
                </a:cubicBezTo>
                <a:cubicBezTo>
                  <a:pt x="948" y="944"/>
                  <a:pt x="853" y="984"/>
                  <a:pt x="783" y="936"/>
                </a:cubicBezTo>
                <a:cubicBezTo>
                  <a:pt x="756" y="917"/>
                  <a:pt x="736" y="886"/>
                  <a:pt x="725" y="848"/>
                </a:cubicBezTo>
                <a:cubicBezTo>
                  <a:pt x="728" y="908"/>
                  <a:pt x="691" y="967"/>
                  <a:pt x="644" y="980"/>
                </a:cubicBezTo>
                <a:cubicBezTo>
                  <a:pt x="609" y="989"/>
                  <a:pt x="577" y="971"/>
                  <a:pt x="561" y="935"/>
                </a:cubicBezTo>
                <a:cubicBezTo>
                  <a:pt x="501" y="969"/>
                  <a:pt x="436" y="964"/>
                  <a:pt x="389" y="920"/>
                </a:cubicBezTo>
                <a:cubicBezTo>
                  <a:pt x="348" y="996"/>
                  <a:pt x="272" y="1024"/>
                  <a:pt x="219" y="982"/>
                </a:cubicBezTo>
                <a:cubicBezTo>
                  <a:pt x="186" y="957"/>
                  <a:pt x="168" y="910"/>
                  <a:pt x="171" y="857"/>
                </a:cubicBezTo>
                <a:cubicBezTo>
                  <a:pt x="86" y="859"/>
                  <a:pt x="26" y="770"/>
                  <a:pt x="37" y="659"/>
                </a:cubicBezTo>
                <a:cubicBezTo>
                  <a:pt x="41" y="620"/>
                  <a:pt x="54" y="581"/>
                  <a:pt x="74" y="547"/>
                </a:cubicBezTo>
                <a:cubicBezTo>
                  <a:pt x="25" y="534"/>
                  <a:pt x="0" y="470"/>
                  <a:pt x="18" y="405"/>
                </a:cubicBezTo>
                <a:cubicBezTo>
                  <a:pt x="30" y="363"/>
                  <a:pt x="57" y="329"/>
                  <a:pt x="89" y="315"/>
                </a:cubicBezTo>
                <a:cubicBezTo>
                  <a:pt x="107" y="175"/>
                  <a:pt x="209" y="64"/>
                  <a:pt x="316" y="67"/>
                </a:cubicBezTo>
                <a:cubicBezTo>
                  <a:pt x="338" y="68"/>
                  <a:pt x="359" y="73"/>
                  <a:pt x="378" y="83"/>
                </a:cubicBezTo>
                <a:cubicBezTo>
                  <a:pt x="407" y="32"/>
                  <a:pt x="460" y="18"/>
                  <a:pt x="497" y="50"/>
                </a:cubicBezTo>
                <a:cubicBezTo>
                  <a:pt x="509" y="61"/>
                  <a:pt x="518" y="76"/>
                  <a:pt x="523" y="93"/>
                </a:cubicBezTo>
                <a:cubicBezTo>
                  <a:pt x="576" y="17"/>
                  <a:pt x="662" y="1"/>
                  <a:pt x="725" y="54"/>
                </a:cubicBezTo>
                <a:cubicBezTo>
                  <a:pt x="782" y="39"/>
                  <a:pt x="839" y="48"/>
                  <a:pt x="884" y="79"/>
                </a:cubicBezTo>
                <a:cubicBezTo>
                  <a:pt x="996" y="0"/>
                  <a:pt x="1124" y="46"/>
                  <a:pt x="1169" y="180"/>
                </a:cubicBezTo>
                <a:cubicBezTo>
                  <a:pt x="1171" y="185"/>
                  <a:pt x="1172" y="191"/>
                  <a:pt x="1174" y="197"/>
                </a:cubicBezTo>
                <a:cubicBezTo>
                  <a:pt x="1210" y="169"/>
                  <a:pt x="1252" y="182"/>
                  <a:pt x="1268" y="225"/>
                </a:cubicBezTo>
                <a:cubicBezTo>
                  <a:pt x="1276" y="246"/>
                  <a:pt x="1276" y="271"/>
                  <a:pt x="1269" y="295"/>
                </a:cubicBezTo>
                <a:cubicBezTo>
                  <a:pt x="1352" y="270"/>
                  <a:pt x="1428" y="326"/>
                  <a:pt x="1445" y="426"/>
                </a:cubicBezTo>
                <a:cubicBezTo>
                  <a:pt x="1505" y="468"/>
                  <a:pt x="1520" y="569"/>
                  <a:pt x="1479" y="653"/>
                </a:cubicBezTo>
                <a:cubicBezTo>
                  <a:pt x="1451" y="710"/>
                  <a:pt x="1403" y="747"/>
                  <a:pt x="1355" y="749"/>
                </a:cubicBezTo>
              </a:path>
            </a:pathLst>
          </a:custGeom>
          <a:gradFill flip="none" rotWithShape="1">
            <a:gsLst>
              <a:gs pos="0">
                <a:srgbClr val="00C6DA">
                  <a:lumMod val="60000"/>
                  <a:lumOff val="40000"/>
                </a:srgbClr>
              </a:gs>
              <a:gs pos="50000">
                <a:srgbClr val="CCECFF">
                  <a:shade val="67500"/>
                  <a:satMod val="115000"/>
                </a:srgbClr>
              </a:gs>
              <a:gs pos="100000">
                <a:srgbClr val="CCECFF">
                  <a:shade val="100000"/>
                  <a:satMod val="115000"/>
                </a:srgbClr>
              </a:gs>
            </a:gsLst>
            <a:path path="circle">
              <a:fillToRect l="100000" b="100000"/>
            </a:path>
            <a:tileRect t="-100000" r="-100000"/>
          </a:gradFill>
          <a:ln w="12" cap="rnd">
            <a:solidFill>
              <a:srgbClr val="4BACC6">
                <a:lumMod val="40000"/>
                <a:lumOff val="60000"/>
              </a:srgbClr>
            </a:solid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GB" sz="2800" kern="0">
              <a:solidFill>
                <a:srgbClr val="003245"/>
              </a:solidFill>
              <a:latin typeface="Arial" pitchFamily="34" charset="0"/>
              <a:ea typeface="ヒラギノ角ゴ ProN W3" charset="-128"/>
              <a:cs typeface="Arial" pitchFamily="34" charset="0"/>
              <a:sym typeface="Gill Sans" charset="0"/>
            </a:endParaRPr>
          </a:p>
        </p:txBody>
      </p:sp>
      <p:sp>
        <p:nvSpPr>
          <p:cNvPr id="360" name="Text Box 14"/>
          <p:cNvSpPr txBox="1">
            <a:spLocks noChangeArrowheads="1"/>
          </p:cNvSpPr>
          <p:nvPr/>
        </p:nvSpPr>
        <p:spPr bwMode="auto">
          <a:xfrm>
            <a:off x="3153567" y="4869495"/>
            <a:ext cx="612142"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GB" sz="1200" b="1">
                <a:solidFill>
                  <a:srgbClr val="123E51"/>
                </a:solidFill>
                <a:latin typeface="Arial" pitchFamily="34" charset="0"/>
                <a:ea typeface="ヒラギノ角ゴ ProN W3" charset="-128"/>
                <a:cs typeface="Arial" pitchFamily="34" charset="0"/>
                <a:sym typeface="Gill Sans" charset="0"/>
              </a:rPr>
              <a:t>Radio</a:t>
            </a:r>
          </a:p>
        </p:txBody>
      </p:sp>
      <p:sp>
        <p:nvSpPr>
          <p:cNvPr id="361" name="Text Box 16"/>
          <p:cNvSpPr txBox="1">
            <a:spLocks noChangeArrowheads="1"/>
          </p:cNvSpPr>
          <p:nvPr/>
        </p:nvSpPr>
        <p:spPr bwMode="auto">
          <a:xfrm>
            <a:off x="3208405" y="5470467"/>
            <a:ext cx="56089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GB" sz="1200" b="1" err="1">
                <a:solidFill>
                  <a:srgbClr val="123E51"/>
                </a:solidFill>
                <a:latin typeface="Arial" pitchFamily="34" charset="0"/>
                <a:ea typeface="ヒラギノ角ゴ ProN W3" charset="-128"/>
                <a:cs typeface="Arial" pitchFamily="34" charset="0"/>
                <a:sym typeface="Gill Sans" charset="0"/>
              </a:rPr>
              <a:t>Fiber</a:t>
            </a:r>
            <a:endParaRPr lang="en-GB" sz="1200" b="1">
              <a:solidFill>
                <a:srgbClr val="123E51"/>
              </a:solidFill>
              <a:latin typeface="Arial" pitchFamily="34" charset="0"/>
              <a:ea typeface="ヒラギノ角ゴ ProN W3" charset="-128"/>
              <a:cs typeface="Arial" pitchFamily="34" charset="0"/>
              <a:sym typeface="Gill Sans" charset="0"/>
            </a:endParaRPr>
          </a:p>
        </p:txBody>
      </p:sp>
      <p:grpSp>
        <p:nvGrpSpPr>
          <p:cNvPr id="362" name="Group 19"/>
          <p:cNvGrpSpPr>
            <a:grpSpLocks/>
          </p:cNvGrpSpPr>
          <p:nvPr/>
        </p:nvGrpSpPr>
        <p:grpSpPr bwMode="auto">
          <a:xfrm>
            <a:off x="3975036" y="4734265"/>
            <a:ext cx="855609" cy="1143095"/>
            <a:chOff x="2018" y="3158"/>
            <a:chExt cx="266" cy="509"/>
          </a:xfrm>
          <a:effectLst>
            <a:outerShdw blurRad="50800" dist="38100" dir="5400000" algn="t" rotWithShape="0">
              <a:prstClr val="black">
                <a:alpha val="40000"/>
              </a:prstClr>
            </a:outerShdw>
          </a:effectLst>
        </p:grpSpPr>
        <p:sp>
          <p:nvSpPr>
            <p:cNvPr id="363" name="Freeform 20"/>
            <p:cNvSpPr>
              <a:spLocks/>
            </p:cNvSpPr>
            <p:nvPr/>
          </p:nvSpPr>
          <p:spPr bwMode="auto">
            <a:xfrm>
              <a:off x="2018" y="3158"/>
              <a:ext cx="266" cy="159"/>
            </a:xfrm>
            <a:custGeom>
              <a:avLst/>
              <a:gdLst>
                <a:gd name="T0" fmla="*/ 266 w 266"/>
                <a:gd name="T1" fmla="*/ 122 h 159"/>
                <a:gd name="T2" fmla="*/ 44 w 266"/>
                <a:gd name="T3" fmla="*/ 0 h 159"/>
                <a:gd name="T4" fmla="*/ 0 w 266"/>
                <a:gd name="T5" fmla="*/ 41 h 159"/>
                <a:gd name="T6" fmla="*/ 228 w 266"/>
                <a:gd name="T7" fmla="*/ 159 h 159"/>
                <a:gd name="T8" fmla="*/ 266 w 266"/>
                <a:gd name="T9" fmla="*/ 122 h 159"/>
              </a:gdLst>
              <a:ahLst/>
              <a:cxnLst>
                <a:cxn ang="0">
                  <a:pos x="T0" y="T1"/>
                </a:cxn>
                <a:cxn ang="0">
                  <a:pos x="T2" y="T3"/>
                </a:cxn>
                <a:cxn ang="0">
                  <a:pos x="T4" y="T5"/>
                </a:cxn>
                <a:cxn ang="0">
                  <a:pos x="T6" y="T7"/>
                </a:cxn>
                <a:cxn ang="0">
                  <a:pos x="T8" y="T9"/>
                </a:cxn>
              </a:cxnLst>
              <a:rect l="0" t="0" r="r" b="b"/>
              <a:pathLst>
                <a:path w="266" h="159">
                  <a:moveTo>
                    <a:pt x="266" y="122"/>
                  </a:moveTo>
                  <a:lnTo>
                    <a:pt x="44" y="0"/>
                  </a:lnTo>
                  <a:lnTo>
                    <a:pt x="0" y="41"/>
                  </a:lnTo>
                  <a:lnTo>
                    <a:pt x="228" y="159"/>
                  </a:lnTo>
                  <a:lnTo>
                    <a:pt x="266" y="122"/>
                  </a:lnTo>
                  <a:close/>
                </a:path>
              </a:pathLst>
            </a:custGeom>
            <a:solidFill>
              <a:srgbClr val="55CD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sp>
          <p:nvSpPr>
            <p:cNvPr id="364" name="Freeform 21"/>
            <p:cNvSpPr>
              <a:spLocks/>
            </p:cNvSpPr>
            <p:nvPr/>
          </p:nvSpPr>
          <p:spPr bwMode="auto">
            <a:xfrm>
              <a:off x="2018" y="3158"/>
              <a:ext cx="266" cy="159"/>
            </a:xfrm>
            <a:custGeom>
              <a:avLst/>
              <a:gdLst>
                <a:gd name="T0" fmla="*/ 266 w 266"/>
                <a:gd name="T1" fmla="*/ 122 h 159"/>
                <a:gd name="T2" fmla="*/ 44 w 266"/>
                <a:gd name="T3" fmla="*/ 0 h 159"/>
                <a:gd name="T4" fmla="*/ 0 w 266"/>
                <a:gd name="T5" fmla="*/ 41 h 159"/>
                <a:gd name="T6" fmla="*/ 228 w 266"/>
                <a:gd name="T7" fmla="*/ 159 h 159"/>
                <a:gd name="T8" fmla="*/ 266 w 266"/>
                <a:gd name="T9" fmla="*/ 122 h 159"/>
              </a:gdLst>
              <a:ahLst/>
              <a:cxnLst>
                <a:cxn ang="0">
                  <a:pos x="T0" y="T1"/>
                </a:cxn>
                <a:cxn ang="0">
                  <a:pos x="T2" y="T3"/>
                </a:cxn>
                <a:cxn ang="0">
                  <a:pos x="T4" y="T5"/>
                </a:cxn>
                <a:cxn ang="0">
                  <a:pos x="T6" y="T7"/>
                </a:cxn>
                <a:cxn ang="0">
                  <a:pos x="T8" y="T9"/>
                </a:cxn>
              </a:cxnLst>
              <a:rect l="0" t="0" r="r" b="b"/>
              <a:pathLst>
                <a:path w="266" h="159">
                  <a:moveTo>
                    <a:pt x="266" y="122"/>
                  </a:moveTo>
                  <a:lnTo>
                    <a:pt x="44" y="0"/>
                  </a:lnTo>
                  <a:lnTo>
                    <a:pt x="0" y="41"/>
                  </a:lnTo>
                  <a:lnTo>
                    <a:pt x="228" y="159"/>
                  </a:lnTo>
                  <a:lnTo>
                    <a:pt x="266" y="122"/>
                  </a:lnTo>
                  <a:close/>
                </a:path>
              </a:pathLst>
            </a:custGeom>
            <a:solidFill>
              <a:srgbClr val="55CDFF"/>
            </a:solidFill>
            <a:ln w="4763">
              <a:solidFill>
                <a:srgbClr val="80DAFF"/>
              </a:solidFill>
              <a:prstDash val="solid"/>
              <a:round/>
              <a:headEnd/>
              <a:tailEnd/>
            </a:ln>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sp>
          <p:nvSpPr>
            <p:cNvPr id="365" name="Freeform 22"/>
            <p:cNvSpPr>
              <a:spLocks/>
            </p:cNvSpPr>
            <p:nvPr/>
          </p:nvSpPr>
          <p:spPr bwMode="auto">
            <a:xfrm>
              <a:off x="2018" y="3199"/>
              <a:ext cx="228" cy="468"/>
            </a:xfrm>
            <a:custGeom>
              <a:avLst/>
              <a:gdLst>
                <a:gd name="T0" fmla="*/ 228 w 228"/>
                <a:gd name="T1" fmla="*/ 118 h 468"/>
                <a:gd name="T2" fmla="*/ 0 w 228"/>
                <a:gd name="T3" fmla="*/ 0 h 468"/>
                <a:gd name="T4" fmla="*/ 0 w 228"/>
                <a:gd name="T5" fmla="*/ 468 h 468"/>
                <a:gd name="T6" fmla="*/ 228 w 228"/>
                <a:gd name="T7" fmla="*/ 355 h 468"/>
                <a:gd name="T8" fmla="*/ 228 w 228"/>
                <a:gd name="T9" fmla="*/ 118 h 468"/>
              </a:gdLst>
              <a:ahLst/>
              <a:cxnLst>
                <a:cxn ang="0">
                  <a:pos x="T0" y="T1"/>
                </a:cxn>
                <a:cxn ang="0">
                  <a:pos x="T2" y="T3"/>
                </a:cxn>
                <a:cxn ang="0">
                  <a:pos x="T4" y="T5"/>
                </a:cxn>
                <a:cxn ang="0">
                  <a:pos x="T6" y="T7"/>
                </a:cxn>
                <a:cxn ang="0">
                  <a:pos x="T8" y="T9"/>
                </a:cxn>
              </a:cxnLst>
              <a:rect l="0" t="0" r="r" b="b"/>
              <a:pathLst>
                <a:path w="228" h="468">
                  <a:moveTo>
                    <a:pt x="228" y="118"/>
                  </a:moveTo>
                  <a:lnTo>
                    <a:pt x="0" y="0"/>
                  </a:lnTo>
                  <a:lnTo>
                    <a:pt x="0" y="468"/>
                  </a:lnTo>
                  <a:lnTo>
                    <a:pt x="228" y="355"/>
                  </a:lnTo>
                  <a:lnTo>
                    <a:pt x="228" y="118"/>
                  </a:lnTo>
                  <a:close/>
                </a:path>
              </a:pathLst>
            </a:custGeom>
            <a:solidFill>
              <a:srgbClr val="0096D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sp>
          <p:nvSpPr>
            <p:cNvPr id="366" name="Freeform 23"/>
            <p:cNvSpPr>
              <a:spLocks/>
            </p:cNvSpPr>
            <p:nvPr/>
          </p:nvSpPr>
          <p:spPr bwMode="auto">
            <a:xfrm>
              <a:off x="2018" y="3199"/>
              <a:ext cx="228" cy="468"/>
            </a:xfrm>
            <a:custGeom>
              <a:avLst/>
              <a:gdLst>
                <a:gd name="T0" fmla="*/ 228 w 228"/>
                <a:gd name="T1" fmla="*/ 118 h 468"/>
                <a:gd name="T2" fmla="*/ 0 w 228"/>
                <a:gd name="T3" fmla="*/ 0 h 468"/>
                <a:gd name="T4" fmla="*/ 0 w 228"/>
                <a:gd name="T5" fmla="*/ 468 h 468"/>
                <a:gd name="T6" fmla="*/ 228 w 228"/>
                <a:gd name="T7" fmla="*/ 355 h 468"/>
                <a:gd name="T8" fmla="*/ 228 w 228"/>
                <a:gd name="T9" fmla="*/ 118 h 468"/>
              </a:gdLst>
              <a:ahLst/>
              <a:cxnLst>
                <a:cxn ang="0">
                  <a:pos x="T0" y="T1"/>
                </a:cxn>
                <a:cxn ang="0">
                  <a:pos x="T2" y="T3"/>
                </a:cxn>
                <a:cxn ang="0">
                  <a:pos x="T4" y="T5"/>
                </a:cxn>
                <a:cxn ang="0">
                  <a:pos x="T6" y="T7"/>
                </a:cxn>
                <a:cxn ang="0">
                  <a:pos x="T8" y="T9"/>
                </a:cxn>
              </a:cxnLst>
              <a:rect l="0" t="0" r="r" b="b"/>
              <a:pathLst>
                <a:path w="228" h="468">
                  <a:moveTo>
                    <a:pt x="228" y="118"/>
                  </a:moveTo>
                  <a:lnTo>
                    <a:pt x="0" y="0"/>
                  </a:lnTo>
                  <a:lnTo>
                    <a:pt x="0" y="468"/>
                  </a:lnTo>
                  <a:lnTo>
                    <a:pt x="228" y="355"/>
                  </a:lnTo>
                  <a:lnTo>
                    <a:pt x="228" y="118"/>
                  </a:lnTo>
                  <a:close/>
                </a:path>
              </a:pathLst>
            </a:custGeom>
            <a:solidFill>
              <a:srgbClr val="0096D5"/>
            </a:solidFill>
            <a:ln w="4763">
              <a:solidFill>
                <a:srgbClr val="80DAFF"/>
              </a:solidFill>
              <a:prstDash val="solid"/>
              <a:round/>
              <a:headEnd/>
              <a:tailEnd/>
            </a:ln>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sp>
          <p:nvSpPr>
            <p:cNvPr id="367" name="Freeform 24"/>
            <p:cNvSpPr>
              <a:spLocks/>
            </p:cNvSpPr>
            <p:nvPr/>
          </p:nvSpPr>
          <p:spPr bwMode="auto">
            <a:xfrm>
              <a:off x="2245" y="3280"/>
              <a:ext cx="38" cy="274"/>
            </a:xfrm>
            <a:custGeom>
              <a:avLst/>
              <a:gdLst>
                <a:gd name="T0" fmla="*/ 0 w 38"/>
                <a:gd name="T1" fmla="*/ 274 h 274"/>
                <a:gd name="T2" fmla="*/ 38 w 38"/>
                <a:gd name="T3" fmla="*/ 234 h 274"/>
                <a:gd name="T4" fmla="*/ 38 w 38"/>
                <a:gd name="T5" fmla="*/ 0 h 274"/>
                <a:gd name="T6" fmla="*/ 0 w 38"/>
                <a:gd name="T7" fmla="*/ 40 h 274"/>
                <a:gd name="T8" fmla="*/ 0 w 38"/>
                <a:gd name="T9" fmla="*/ 274 h 274"/>
              </a:gdLst>
              <a:ahLst/>
              <a:cxnLst>
                <a:cxn ang="0">
                  <a:pos x="T0" y="T1"/>
                </a:cxn>
                <a:cxn ang="0">
                  <a:pos x="T2" y="T3"/>
                </a:cxn>
                <a:cxn ang="0">
                  <a:pos x="T4" y="T5"/>
                </a:cxn>
                <a:cxn ang="0">
                  <a:pos x="T6" y="T7"/>
                </a:cxn>
                <a:cxn ang="0">
                  <a:pos x="T8" y="T9"/>
                </a:cxn>
              </a:cxnLst>
              <a:rect l="0" t="0" r="r" b="b"/>
              <a:pathLst>
                <a:path w="38" h="274">
                  <a:moveTo>
                    <a:pt x="0" y="274"/>
                  </a:moveTo>
                  <a:lnTo>
                    <a:pt x="38" y="234"/>
                  </a:lnTo>
                  <a:lnTo>
                    <a:pt x="38" y="0"/>
                  </a:lnTo>
                  <a:lnTo>
                    <a:pt x="0" y="40"/>
                  </a:lnTo>
                  <a:lnTo>
                    <a:pt x="0" y="274"/>
                  </a:lnTo>
                  <a:close/>
                </a:path>
              </a:pathLst>
            </a:custGeom>
            <a:solidFill>
              <a:srgbClr val="00B4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sp>
          <p:nvSpPr>
            <p:cNvPr id="368" name="Freeform 25"/>
            <p:cNvSpPr>
              <a:spLocks/>
            </p:cNvSpPr>
            <p:nvPr/>
          </p:nvSpPr>
          <p:spPr bwMode="auto">
            <a:xfrm>
              <a:off x="2245" y="3280"/>
              <a:ext cx="38" cy="274"/>
            </a:xfrm>
            <a:custGeom>
              <a:avLst/>
              <a:gdLst>
                <a:gd name="T0" fmla="*/ 0 w 38"/>
                <a:gd name="T1" fmla="*/ 274 h 274"/>
                <a:gd name="T2" fmla="*/ 38 w 38"/>
                <a:gd name="T3" fmla="*/ 234 h 274"/>
                <a:gd name="T4" fmla="*/ 38 w 38"/>
                <a:gd name="T5" fmla="*/ 0 h 274"/>
                <a:gd name="T6" fmla="*/ 0 w 38"/>
                <a:gd name="T7" fmla="*/ 40 h 274"/>
                <a:gd name="T8" fmla="*/ 0 w 38"/>
                <a:gd name="T9" fmla="*/ 274 h 274"/>
              </a:gdLst>
              <a:ahLst/>
              <a:cxnLst>
                <a:cxn ang="0">
                  <a:pos x="T0" y="T1"/>
                </a:cxn>
                <a:cxn ang="0">
                  <a:pos x="T2" y="T3"/>
                </a:cxn>
                <a:cxn ang="0">
                  <a:pos x="T4" y="T5"/>
                </a:cxn>
                <a:cxn ang="0">
                  <a:pos x="T6" y="T7"/>
                </a:cxn>
                <a:cxn ang="0">
                  <a:pos x="T8" y="T9"/>
                </a:cxn>
              </a:cxnLst>
              <a:rect l="0" t="0" r="r" b="b"/>
              <a:pathLst>
                <a:path w="38" h="274">
                  <a:moveTo>
                    <a:pt x="0" y="274"/>
                  </a:moveTo>
                  <a:lnTo>
                    <a:pt x="38" y="234"/>
                  </a:lnTo>
                  <a:lnTo>
                    <a:pt x="38" y="0"/>
                  </a:lnTo>
                  <a:lnTo>
                    <a:pt x="0" y="40"/>
                  </a:lnTo>
                  <a:lnTo>
                    <a:pt x="0" y="274"/>
                  </a:lnTo>
                  <a:close/>
                </a:path>
              </a:pathLst>
            </a:custGeom>
            <a:solidFill>
              <a:srgbClr val="00B4FF"/>
            </a:solidFill>
            <a:ln w="4763">
              <a:solidFill>
                <a:srgbClr val="80DAFF"/>
              </a:solidFill>
              <a:prstDash val="solid"/>
              <a:round/>
              <a:headEnd/>
              <a:tailEnd/>
            </a:ln>
          </p:spPr>
          <p:txBody>
            <a:bodyPr/>
            <a:lstStyle/>
            <a:p>
              <a:pPr eaLnBrk="1" hangingPunct="1"/>
              <a:endParaRPr lang="en-GB" sz="2800">
                <a:solidFill>
                  <a:srgbClr val="123E51"/>
                </a:solidFill>
                <a:latin typeface="Arial" pitchFamily="34" charset="0"/>
                <a:ea typeface="ヒラギノ角ゴ ProN W3" charset="-128"/>
                <a:cs typeface="Arial" pitchFamily="34" charset="0"/>
                <a:sym typeface="Gill Sans" charset="0"/>
              </a:endParaRPr>
            </a:p>
          </p:txBody>
        </p:sp>
      </p:grpSp>
      <p:grpSp>
        <p:nvGrpSpPr>
          <p:cNvPr id="369" name="185 Grupo"/>
          <p:cNvGrpSpPr/>
          <p:nvPr/>
        </p:nvGrpSpPr>
        <p:grpSpPr>
          <a:xfrm>
            <a:off x="5199153" y="5163409"/>
            <a:ext cx="993835" cy="574605"/>
            <a:chOff x="7057424" y="4216931"/>
            <a:chExt cx="1763048" cy="1156285"/>
          </a:xfrm>
        </p:grpSpPr>
        <p:grpSp>
          <p:nvGrpSpPr>
            <p:cNvPr id="370" name="186 Grupo"/>
            <p:cNvGrpSpPr/>
            <p:nvPr/>
          </p:nvGrpSpPr>
          <p:grpSpPr>
            <a:xfrm>
              <a:off x="7057424" y="4216931"/>
              <a:ext cx="1763048" cy="699568"/>
              <a:chOff x="7057424" y="4216931"/>
              <a:chExt cx="1763048" cy="699568"/>
            </a:xfrm>
          </p:grpSpPr>
          <p:pic>
            <p:nvPicPr>
              <p:cNvPr id="372"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73"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74"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75"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71"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grpSp>
        <p:nvGrpSpPr>
          <p:cNvPr id="376" name="185 Grupo"/>
          <p:cNvGrpSpPr/>
          <p:nvPr/>
        </p:nvGrpSpPr>
        <p:grpSpPr>
          <a:xfrm>
            <a:off x="5717486" y="4657894"/>
            <a:ext cx="993835" cy="574605"/>
            <a:chOff x="7057424" y="4216931"/>
            <a:chExt cx="1763048" cy="1156285"/>
          </a:xfrm>
        </p:grpSpPr>
        <p:grpSp>
          <p:nvGrpSpPr>
            <p:cNvPr id="377" name="186 Grupo"/>
            <p:cNvGrpSpPr/>
            <p:nvPr/>
          </p:nvGrpSpPr>
          <p:grpSpPr>
            <a:xfrm>
              <a:off x="7057424" y="4216931"/>
              <a:ext cx="1763048" cy="699568"/>
              <a:chOff x="7057424" y="4216931"/>
              <a:chExt cx="1763048" cy="699568"/>
            </a:xfrm>
          </p:grpSpPr>
          <p:pic>
            <p:nvPicPr>
              <p:cNvPr id="379" name="Picture 6" descr="http://aux.iconpedia.net/uploads/136099257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63320" y="4512008"/>
                <a:ext cx="357152" cy="357152"/>
              </a:xfrm>
              <a:prstGeom prst="rect">
                <a:avLst/>
              </a:prstGeom>
              <a:noFill/>
              <a:extLst>
                <a:ext uri="{909E8E84-426E-40dd-AFC4-6F175D3DCCD1}">
                  <a14:hiddenFill xmlns="" xmlns:a14="http://schemas.microsoft.com/office/drawing/2010/main">
                    <a:solidFill>
                      <a:srgbClr val="FFFFFF"/>
                    </a:solidFill>
                  </a14:hiddenFill>
                </a:ext>
              </a:extLst>
            </p:spPr>
          </p:pic>
          <p:pic>
            <p:nvPicPr>
              <p:cNvPr id="380" name="Picture 6" descr="http://aux.iconpedia.net/uploads/1360992576.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65719" y="4303357"/>
                <a:ext cx="529727" cy="529727"/>
              </a:xfrm>
              <a:prstGeom prst="rect">
                <a:avLst/>
              </a:prstGeom>
              <a:noFill/>
              <a:extLst>
                <a:ext uri="{909E8E84-426E-40dd-AFC4-6F175D3DCCD1}">
                  <a14:hiddenFill xmlns="" xmlns:a14="http://schemas.microsoft.com/office/drawing/2010/main">
                    <a:solidFill>
                      <a:srgbClr val="FFFFFF"/>
                    </a:solidFill>
                  </a14:hiddenFill>
                </a:ext>
              </a:extLst>
            </p:spPr>
          </p:pic>
          <p:pic>
            <p:nvPicPr>
              <p:cNvPr id="381" name="Picture 6" descr="http://aux.iconpedia.net/uploads/1360992576.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57424" y="4216931"/>
                <a:ext cx="699567" cy="699567"/>
              </a:xfrm>
              <a:prstGeom prst="rect">
                <a:avLst/>
              </a:prstGeom>
              <a:noFill/>
              <a:extLst>
                <a:ext uri="{909E8E84-426E-40dd-AFC4-6F175D3DCCD1}">
                  <a14:hiddenFill xmlns="" xmlns:a14="http://schemas.microsoft.com/office/drawing/2010/main">
                    <a:solidFill>
                      <a:srgbClr val="FFFFFF"/>
                    </a:solidFill>
                  </a14:hiddenFill>
                </a:ext>
              </a:extLst>
            </p:spPr>
          </p:pic>
          <p:pic>
            <p:nvPicPr>
              <p:cNvPr id="382" name="Picture 6" descr="http://aux.iconpedia.net/uploads/1360992576.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232895" y="4396107"/>
                <a:ext cx="520392" cy="52039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78"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0434" y="4218377"/>
              <a:ext cx="1039998" cy="1154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sp>
        <p:nvSpPr>
          <p:cNvPr id="383" name="Triángulo isósceles 94"/>
          <p:cNvSpPr/>
          <p:nvPr/>
        </p:nvSpPr>
        <p:spPr bwMode="auto">
          <a:xfrm flipV="1">
            <a:off x="5754698" y="4059830"/>
            <a:ext cx="1604715" cy="533110"/>
          </a:xfrm>
          <a:prstGeom prst="triangle">
            <a:avLst>
              <a:gd name="adj" fmla="val 68081"/>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s-ES" sz="2800">
              <a:solidFill>
                <a:srgbClr val="003245"/>
              </a:solidFill>
              <a:latin typeface="Arial" pitchFamily="34" charset="0"/>
              <a:ea typeface="ヒラギノ角ゴ ProN W3" charset="-128"/>
              <a:cs typeface="Arial" pitchFamily="34" charset="0"/>
              <a:sym typeface="Gill Sans" charset="0"/>
            </a:endParaRPr>
          </a:p>
        </p:txBody>
      </p:sp>
      <p:sp>
        <p:nvSpPr>
          <p:cNvPr id="384" name="Triángulo isósceles 95"/>
          <p:cNvSpPr/>
          <p:nvPr/>
        </p:nvSpPr>
        <p:spPr bwMode="auto">
          <a:xfrm flipV="1">
            <a:off x="8007485" y="4059831"/>
            <a:ext cx="1604715" cy="908550"/>
          </a:xfrm>
          <a:prstGeom prst="triangle">
            <a:avLst>
              <a:gd name="adj" fmla="val 69724"/>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s-ES" sz="2800">
              <a:solidFill>
                <a:srgbClr val="003245"/>
              </a:solidFill>
              <a:latin typeface="Arial" pitchFamily="34" charset="0"/>
              <a:ea typeface="ヒラギノ角ゴ ProN W3" charset="-128"/>
              <a:cs typeface="Arial" pitchFamily="34" charset="0"/>
              <a:sym typeface="Gill Sans" charset="0"/>
            </a:endParaRPr>
          </a:p>
        </p:txBody>
      </p:sp>
      <p:sp>
        <p:nvSpPr>
          <p:cNvPr id="385" name="66 Rectángulo redondeado"/>
          <p:cNvSpPr/>
          <p:nvPr/>
        </p:nvSpPr>
        <p:spPr bwMode="auto">
          <a:xfrm>
            <a:off x="7924422" y="1809962"/>
            <a:ext cx="1785438" cy="2182125"/>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eaLnBrk="1" hangingPunct="1">
              <a:defRPr/>
            </a:pPr>
            <a:r>
              <a:rPr lang="en-GB" sz="1600" kern="0">
                <a:solidFill>
                  <a:srgbClr val="FFFFFF"/>
                </a:solidFill>
                <a:latin typeface="Gill Sans" charset="0"/>
                <a:ea typeface="ヒラギノ角ゴ ProN W3" charset="-128"/>
                <a:cs typeface="Arial" pitchFamily="34" charset="0"/>
                <a:sym typeface="Gill Sans" charset="0"/>
              </a:rPr>
              <a:t>v</a:t>
            </a:r>
          </a:p>
        </p:txBody>
      </p:sp>
      <p:sp>
        <p:nvSpPr>
          <p:cNvPr id="386" name="65 Rectángulo redondeado"/>
          <p:cNvSpPr/>
          <p:nvPr/>
        </p:nvSpPr>
        <p:spPr bwMode="auto">
          <a:xfrm>
            <a:off x="5595531" y="1809962"/>
            <a:ext cx="1785438" cy="2182125"/>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eaLnBrk="1" hangingPunct="1">
              <a:defRPr/>
            </a:pPr>
            <a:r>
              <a:rPr lang="en-GB" sz="1600" kern="0">
                <a:solidFill>
                  <a:srgbClr val="FFFFFF"/>
                </a:solidFill>
                <a:latin typeface="Gill Sans" charset="0"/>
                <a:ea typeface="ヒラギノ角ゴ ProN W3" charset="-128"/>
                <a:cs typeface="Arial" pitchFamily="34" charset="0"/>
                <a:sym typeface="Gill Sans" charset="0"/>
              </a:rPr>
              <a:t>v</a:t>
            </a:r>
          </a:p>
        </p:txBody>
      </p:sp>
      <p:sp>
        <p:nvSpPr>
          <p:cNvPr id="387" name="18 Rectángulo"/>
          <p:cNvSpPr>
            <a:spLocks noChangeArrowheads="1"/>
          </p:cNvSpPr>
          <p:nvPr/>
        </p:nvSpPr>
        <p:spPr bwMode="auto">
          <a:xfrm>
            <a:off x="6235995" y="3559855"/>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COTS HW</a:t>
            </a:r>
          </a:p>
        </p:txBody>
      </p:sp>
      <p:cxnSp>
        <p:nvCxnSpPr>
          <p:cNvPr id="388" name="212 Conector recto"/>
          <p:cNvCxnSpPr/>
          <p:nvPr/>
        </p:nvCxnSpPr>
        <p:spPr bwMode="auto">
          <a:xfrm>
            <a:off x="5704130" y="2569662"/>
            <a:ext cx="4463594" cy="0"/>
          </a:xfrm>
          <a:prstGeom prst="line">
            <a:avLst/>
          </a:prstGeom>
          <a:noFill/>
          <a:ln w="38100" cap="flat" cmpd="sng" algn="ctr">
            <a:solidFill>
              <a:srgbClr val="123E51">
                <a:lumMod val="50000"/>
                <a:lumOff val="50000"/>
              </a:srgbClr>
            </a:solidFill>
            <a:prstDash val="sysDash"/>
            <a:headEnd type="none" w="med" len="med"/>
            <a:tailEnd type="none" w="med" len="med"/>
          </a:ln>
          <a:effectLst/>
        </p:spPr>
      </p:cxnSp>
      <p:pic>
        <p:nvPicPr>
          <p:cNvPr id="389" name="96 Imagen" descr="1195424143626751174switch_jakub_angelis_01_svg_med.png"/>
          <p:cNvPicPr>
            <a:picLocks noChangeAspect="1"/>
          </p:cNvPicPr>
          <p:nvPr/>
        </p:nvPicPr>
        <p:blipFill>
          <a:blip r:embed="rId26" cstate="print"/>
          <a:stretch>
            <a:fillRect/>
          </a:stretch>
        </p:blipFill>
        <p:spPr>
          <a:xfrm>
            <a:off x="5540079" y="3721790"/>
            <a:ext cx="790298" cy="495168"/>
          </a:xfrm>
          <a:prstGeom prst="rect">
            <a:avLst/>
          </a:prstGeom>
        </p:spPr>
      </p:pic>
      <p:sp>
        <p:nvSpPr>
          <p:cNvPr id="390" name="2 Rectángulo"/>
          <p:cNvSpPr/>
          <p:nvPr/>
        </p:nvSpPr>
        <p:spPr>
          <a:xfrm>
            <a:off x="5595532" y="1783563"/>
            <a:ext cx="1785438" cy="230832"/>
          </a:xfrm>
          <a:prstGeom prst="rect">
            <a:avLst/>
          </a:prstGeom>
        </p:spPr>
        <p:txBody>
          <a:bodyPr wrap="square">
            <a:spAutoFit/>
          </a:bodyPr>
          <a:lstStyle/>
          <a:p>
            <a:pPr eaLnBrk="1" hangingPunct="1"/>
            <a:r>
              <a:rPr lang="en-GB" sz="900">
                <a:solidFill>
                  <a:srgbClr val="123E51"/>
                </a:solidFill>
                <a:latin typeface="Arial" pitchFamily="34" charset="0"/>
                <a:ea typeface="ヒラギノ角ゴ ProN W3" charset="-128"/>
                <a:cs typeface="Arial" pitchFamily="34" charset="0"/>
                <a:sym typeface="Gill Sans" charset="0"/>
              </a:rPr>
              <a:t>LOCAL PoPs</a:t>
            </a:r>
          </a:p>
        </p:txBody>
      </p:sp>
      <p:sp>
        <p:nvSpPr>
          <p:cNvPr id="391" name="62 Rectángulo"/>
          <p:cNvSpPr/>
          <p:nvPr/>
        </p:nvSpPr>
        <p:spPr>
          <a:xfrm>
            <a:off x="7924423" y="1783563"/>
            <a:ext cx="1785438" cy="230832"/>
          </a:xfrm>
          <a:prstGeom prst="rect">
            <a:avLst/>
          </a:prstGeom>
        </p:spPr>
        <p:txBody>
          <a:bodyPr wrap="square">
            <a:spAutoFit/>
          </a:bodyPr>
          <a:lstStyle/>
          <a:p>
            <a:pPr eaLnBrk="1" hangingPunct="1"/>
            <a:r>
              <a:rPr lang="en-GB" sz="900">
                <a:solidFill>
                  <a:srgbClr val="123E51"/>
                </a:solidFill>
                <a:latin typeface="Arial" pitchFamily="34" charset="0"/>
                <a:ea typeface="ヒラギノ角ゴ ProN W3" charset="-128"/>
                <a:cs typeface="Arial" pitchFamily="34" charset="0"/>
                <a:sym typeface="Gill Sans" charset="0"/>
              </a:rPr>
              <a:t>REGIONAL DATA CENTRES</a:t>
            </a:r>
          </a:p>
        </p:txBody>
      </p:sp>
      <p:cxnSp>
        <p:nvCxnSpPr>
          <p:cNvPr id="392" name="63 Conector recto"/>
          <p:cNvCxnSpPr/>
          <p:nvPr/>
        </p:nvCxnSpPr>
        <p:spPr bwMode="auto">
          <a:xfrm rot="16200000">
            <a:off x="6346296" y="2654846"/>
            <a:ext cx="2618640" cy="0"/>
          </a:xfrm>
          <a:prstGeom prst="line">
            <a:avLst/>
          </a:prstGeom>
          <a:noFill/>
          <a:ln w="38100" cap="flat" cmpd="sng" algn="ctr">
            <a:solidFill>
              <a:srgbClr val="123E51">
                <a:lumMod val="50000"/>
                <a:lumOff val="50000"/>
              </a:srgbClr>
            </a:solidFill>
            <a:prstDash val="sysDash"/>
            <a:headEnd type="none" w="med" len="med"/>
            <a:tailEnd type="none" w="med" len="med"/>
          </a:ln>
          <a:effectLst/>
        </p:spPr>
      </p:cxnSp>
      <p:sp>
        <p:nvSpPr>
          <p:cNvPr id="393" name="70 Rectángulo"/>
          <p:cNvSpPr/>
          <p:nvPr/>
        </p:nvSpPr>
        <p:spPr>
          <a:xfrm>
            <a:off x="8422335" y="1394954"/>
            <a:ext cx="1385348" cy="400110"/>
          </a:xfrm>
          <a:prstGeom prst="rect">
            <a:avLst/>
          </a:prstGeom>
        </p:spPr>
        <p:txBody>
          <a:bodyPr wrap="square">
            <a:spAutoFit/>
          </a:bodyPr>
          <a:lstStyle/>
          <a:p>
            <a:pPr eaLnBrk="1" hangingPunct="1"/>
            <a:r>
              <a:rPr lang="en-GB" sz="1000" b="1">
                <a:solidFill>
                  <a:srgbClr val="123E51"/>
                </a:solidFill>
                <a:latin typeface="Arial" pitchFamily="34" charset="0"/>
                <a:ea typeface="ヒラギノ角ゴ ProN W3" charset="-128"/>
                <a:cs typeface="Arial" pitchFamily="34" charset="0"/>
                <a:sym typeface="Gill Sans" charset="0"/>
              </a:rPr>
              <a:t>Control Plane</a:t>
            </a:r>
            <a:r>
              <a:rPr lang="en-GB" sz="1000">
                <a:solidFill>
                  <a:srgbClr val="123E51"/>
                </a:solidFill>
                <a:latin typeface="Arial" pitchFamily="34" charset="0"/>
                <a:ea typeface="ヒラギノ角ゴ ProN W3" charset="-128"/>
                <a:cs typeface="Arial" pitchFamily="34" charset="0"/>
                <a:sym typeface="Gill Sans" charset="0"/>
              </a:rPr>
              <a:t> can be </a:t>
            </a:r>
            <a:r>
              <a:rPr lang="en-GB" sz="1000" b="1">
                <a:solidFill>
                  <a:srgbClr val="123E51"/>
                </a:solidFill>
                <a:latin typeface="Arial" pitchFamily="34" charset="0"/>
                <a:ea typeface="ヒラギノ角ゴ ProN W3" charset="-128"/>
                <a:cs typeface="Arial" pitchFamily="34" charset="0"/>
                <a:sym typeface="Gill Sans" charset="0"/>
              </a:rPr>
              <a:t>Centralised</a:t>
            </a:r>
            <a:endParaRPr lang="en-GB" sz="1000">
              <a:solidFill>
                <a:srgbClr val="123E51"/>
              </a:solidFill>
              <a:latin typeface="Arial" pitchFamily="34" charset="0"/>
              <a:ea typeface="ヒラギノ角ゴ ProN W3" charset="-128"/>
              <a:cs typeface="Arial" pitchFamily="34" charset="0"/>
              <a:sym typeface="Gill Sans" charset="0"/>
            </a:endParaRPr>
          </a:p>
        </p:txBody>
      </p:sp>
      <p:sp>
        <p:nvSpPr>
          <p:cNvPr id="394" name="71 Rectángulo"/>
          <p:cNvSpPr/>
          <p:nvPr/>
        </p:nvSpPr>
        <p:spPr>
          <a:xfrm>
            <a:off x="5595546" y="1394954"/>
            <a:ext cx="1248439" cy="400110"/>
          </a:xfrm>
          <a:prstGeom prst="rect">
            <a:avLst/>
          </a:prstGeom>
        </p:spPr>
        <p:txBody>
          <a:bodyPr wrap="square">
            <a:spAutoFit/>
          </a:bodyPr>
          <a:lstStyle/>
          <a:p>
            <a:pPr eaLnBrk="1" hangingPunct="1"/>
            <a:r>
              <a:rPr lang="en-GB" sz="1000" b="1">
                <a:solidFill>
                  <a:srgbClr val="123E51"/>
                </a:solidFill>
                <a:latin typeface="Arial" pitchFamily="34" charset="0"/>
                <a:ea typeface="ヒラギノ角ゴ ProN W3" charset="-128"/>
                <a:cs typeface="Arial" pitchFamily="34" charset="0"/>
                <a:sym typeface="Gill Sans" charset="0"/>
              </a:rPr>
              <a:t>Data Plane </a:t>
            </a:r>
            <a:r>
              <a:rPr lang="en-GB" sz="1000">
                <a:solidFill>
                  <a:srgbClr val="123E51"/>
                </a:solidFill>
                <a:latin typeface="Arial" pitchFamily="34" charset="0"/>
                <a:ea typeface="ヒラギノ角ゴ ProN W3" charset="-128"/>
                <a:cs typeface="Arial" pitchFamily="34" charset="0"/>
                <a:sym typeface="Gill Sans" charset="0"/>
              </a:rPr>
              <a:t>must be </a:t>
            </a:r>
            <a:r>
              <a:rPr lang="en-GB" sz="1000" b="1">
                <a:solidFill>
                  <a:srgbClr val="123E51"/>
                </a:solidFill>
                <a:latin typeface="Arial" pitchFamily="34" charset="0"/>
                <a:ea typeface="ヒラギノ角ゴ ProN W3" charset="-128"/>
                <a:cs typeface="Arial" pitchFamily="34" charset="0"/>
                <a:sym typeface="Gill Sans" charset="0"/>
              </a:rPr>
              <a:t>Distributed</a:t>
            </a:r>
            <a:endParaRPr lang="en-GB" sz="1000">
              <a:solidFill>
                <a:srgbClr val="123E51"/>
              </a:solidFill>
              <a:latin typeface="Arial" pitchFamily="34" charset="0"/>
              <a:ea typeface="ヒラギノ角ゴ ProN W3" charset="-128"/>
              <a:cs typeface="Arial" pitchFamily="34" charset="0"/>
              <a:sym typeface="Gill Sans" charset="0"/>
            </a:endParaRPr>
          </a:p>
        </p:txBody>
      </p:sp>
      <p:sp>
        <p:nvSpPr>
          <p:cNvPr id="395" name="18 Rectángulo"/>
          <p:cNvSpPr>
            <a:spLocks noChangeArrowheads="1"/>
          </p:cNvSpPr>
          <p:nvPr/>
        </p:nvSpPr>
        <p:spPr bwMode="auto">
          <a:xfrm>
            <a:off x="6235995" y="3381291"/>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OS + Hypervisor</a:t>
            </a:r>
          </a:p>
        </p:txBody>
      </p:sp>
      <p:sp>
        <p:nvSpPr>
          <p:cNvPr id="396" name="18 Rectángulo"/>
          <p:cNvSpPr>
            <a:spLocks noChangeArrowheads="1"/>
          </p:cNvSpPr>
          <p:nvPr/>
        </p:nvSpPr>
        <p:spPr bwMode="auto">
          <a:xfrm>
            <a:off x="6235995" y="3800052"/>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SDN Switching</a:t>
            </a:r>
          </a:p>
        </p:txBody>
      </p:sp>
      <p:pic>
        <p:nvPicPr>
          <p:cNvPr id="397" name="Picture 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571327" y="3452717"/>
            <a:ext cx="616824" cy="287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398" name="75 Conector recto"/>
          <p:cNvCxnSpPr/>
          <p:nvPr/>
        </p:nvCxnSpPr>
        <p:spPr bwMode="auto">
          <a:xfrm>
            <a:off x="4827428" y="3262248"/>
            <a:ext cx="5340296" cy="0"/>
          </a:xfrm>
          <a:prstGeom prst="line">
            <a:avLst/>
          </a:prstGeom>
          <a:noFill/>
          <a:ln w="38100" cap="flat" cmpd="sng" algn="ctr">
            <a:solidFill>
              <a:srgbClr val="123E51">
                <a:lumMod val="50000"/>
                <a:lumOff val="50000"/>
              </a:srgbClr>
            </a:solidFill>
            <a:prstDash val="sysDash"/>
            <a:headEnd type="none" w="med" len="med"/>
            <a:tailEnd type="none" w="med" len="med"/>
          </a:ln>
          <a:effectLst/>
        </p:spPr>
      </p:cxnSp>
      <p:sp>
        <p:nvSpPr>
          <p:cNvPr id="399" name="76 Rectángulo redondeado"/>
          <p:cNvSpPr/>
          <p:nvPr/>
        </p:nvSpPr>
        <p:spPr>
          <a:xfrm>
            <a:off x="9890670" y="3316078"/>
            <a:ext cx="893641" cy="566329"/>
          </a:xfrm>
          <a:prstGeom prst="roundRect">
            <a:avLst/>
          </a:prstGeom>
          <a:solidFill>
            <a:srgbClr val="D8EBB3"/>
          </a:solidFill>
          <a:ln w="25400" cap="flat" cmpd="sng" algn="ctr">
            <a:noFill/>
            <a:prstDash val="solid"/>
            <a:round/>
            <a:headEnd type="none" w="med" len="med"/>
            <a:tailEnd type="none" w="med" len="med"/>
          </a:ln>
          <a:effectLst>
            <a:glow rad="228600">
              <a:srgbClr val="AAAAAA">
                <a:satMod val="175000"/>
                <a:alpha val="40000"/>
              </a:srgbClr>
            </a:glow>
          </a:effectLst>
        </p:spPr>
        <p:txBody>
          <a:bodyPr vert="horz" wrap="square" lIns="54000" tIns="45720" rIns="54000" bIns="45720" numCol="1" rtlCol="0" anchor="ctr" anchorCtr="0" compatLnSpc="1">
            <a:prstTxWarp prst="textNoShape">
              <a:avLst/>
            </a:prstTxWarp>
            <a:noAutofit/>
          </a:bodyPr>
          <a:lstStyle/>
          <a:p>
            <a:pPr eaLnBrk="1" hangingPunct="1"/>
            <a:r>
              <a:rPr lang="en-GB" sz="900">
                <a:solidFill>
                  <a:srgbClr val="123E51"/>
                </a:solidFill>
                <a:latin typeface="Arial" pitchFamily="34" charset="0"/>
                <a:ea typeface="ヒラギノ角ゴ ProN W3" charset="-128"/>
                <a:cs typeface="Arial" pitchFamily="34" charset="0"/>
                <a:sym typeface="Gill Sans" charset="0"/>
              </a:rPr>
              <a:t>Infrastructure</a:t>
            </a:r>
            <a:br>
              <a:rPr lang="en-GB" sz="900">
                <a:solidFill>
                  <a:srgbClr val="123E51"/>
                </a:solidFill>
                <a:latin typeface="Arial" pitchFamily="34" charset="0"/>
                <a:ea typeface="ヒラギノ角ゴ ProN W3" charset="-128"/>
                <a:cs typeface="Arial" pitchFamily="34" charset="0"/>
                <a:sym typeface="Gill Sans" charset="0"/>
              </a:rPr>
            </a:br>
            <a:r>
              <a:rPr lang="en-GB" sz="900">
                <a:solidFill>
                  <a:srgbClr val="123E51"/>
                </a:solidFill>
                <a:latin typeface="Arial" pitchFamily="34" charset="0"/>
                <a:ea typeface="ヒラギノ角ゴ ProN W3" charset="-128"/>
                <a:cs typeface="Arial" pitchFamily="34" charset="0"/>
                <a:sym typeface="Gill Sans" charset="0"/>
              </a:rPr>
              <a:t>Domain</a:t>
            </a:r>
          </a:p>
        </p:txBody>
      </p:sp>
      <p:sp>
        <p:nvSpPr>
          <p:cNvPr id="400" name="77 Rectángulo redondeado"/>
          <p:cNvSpPr/>
          <p:nvPr/>
        </p:nvSpPr>
        <p:spPr>
          <a:xfrm>
            <a:off x="9879695" y="1967174"/>
            <a:ext cx="893641" cy="566329"/>
          </a:xfrm>
          <a:prstGeom prst="roundRect">
            <a:avLst/>
          </a:prstGeom>
          <a:solidFill>
            <a:srgbClr val="D8EBB3"/>
          </a:solidFill>
          <a:ln w="25400" cap="flat" cmpd="sng" algn="ctr">
            <a:noFill/>
            <a:prstDash val="solid"/>
            <a:round/>
            <a:headEnd type="none" w="med" len="med"/>
            <a:tailEnd type="none" w="med" len="med"/>
          </a:ln>
          <a:effectLst>
            <a:glow rad="228600">
              <a:srgbClr val="AAAAAA">
                <a:satMod val="175000"/>
                <a:alpha val="40000"/>
              </a:srgbClr>
            </a:glow>
          </a:effectLst>
        </p:spPr>
        <p:txBody>
          <a:bodyPr vert="horz" wrap="square" lIns="54000" tIns="45720" rIns="54000" bIns="45720" numCol="1" rtlCol="0" anchor="ctr" anchorCtr="0" compatLnSpc="1">
            <a:prstTxWarp prst="textNoShape">
              <a:avLst/>
            </a:prstTxWarp>
            <a:noAutofit/>
          </a:bodyPr>
          <a:lstStyle/>
          <a:p>
            <a:pPr eaLnBrk="1" hangingPunct="1"/>
            <a:r>
              <a:rPr lang="en-GB" sz="900">
                <a:solidFill>
                  <a:srgbClr val="123E51"/>
                </a:solidFill>
                <a:latin typeface="Arial" pitchFamily="34" charset="0"/>
                <a:ea typeface="ヒラギノ角ゴ ProN W3" charset="-128"/>
                <a:cs typeface="Arial" pitchFamily="34" charset="0"/>
                <a:sym typeface="Gill Sans" charset="0"/>
              </a:rPr>
              <a:t>Service Domain</a:t>
            </a:r>
            <a:endParaRPr lang="en-GB" sz="900" kern="0">
              <a:solidFill>
                <a:srgbClr val="FFFFFF"/>
              </a:solidFill>
              <a:latin typeface="Arial" pitchFamily="34" charset="0"/>
              <a:ea typeface="ヒラギノ角ゴ ProN W3" charset="-128"/>
              <a:cs typeface="Arial" pitchFamily="34" charset="0"/>
              <a:sym typeface="Gill Sans" charset="0"/>
            </a:endParaRPr>
          </a:p>
        </p:txBody>
      </p:sp>
      <p:sp>
        <p:nvSpPr>
          <p:cNvPr id="401" name="78 Rectángulo redondeado"/>
          <p:cNvSpPr/>
          <p:nvPr/>
        </p:nvSpPr>
        <p:spPr>
          <a:xfrm>
            <a:off x="9879694" y="2635622"/>
            <a:ext cx="893641" cy="566329"/>
          </a:xfrm>
          <a:prstGeom prst="roundRect">
            <a:avLst/>
          </a:prstGeom>
          <a:solidFill>
            <a:srgbClr val="D8EBB3"/>
          </a:solidFill>
          <a:ln w="25400" cap="flat" cmpd="sng" algn="ctr">
            <a:noFill/>
            <a:prstDash val="solid"/>
            <a:round/>
            <a:headEnd type="none" w="med" len="med"/>
            <a:tailEnd type="none" w="med" len="med"/>
          </a:ln>
          <a:effectLst>
            <a:glow rad="228600">
              <a:srgbClr val="AAAAAA">
                <a:satMod val="175000"/>
                <a:alpha val="40000"/>
              </a:srgbClr>
            </a:glow>
          </a:effectLst>
        </p:spPr>
        <p:txBody>
          <a:bodyPr vert="horz" wrap="square" lIns="54000" tIns="45720" rIns="54000" bIns="45720" numCol="1" rtlCol="0" anchor="ctr" anchorCtr="0" compatLnSpc="1">
            <a:prstTxWarp prst="textNoShape">
              <a:avLst/>
            </a:prstTxWarp>
            <a:noAutofit/>
          </a:bodyPr>
          <a:lstStyle/>
          <a:p>
            <a:pPr eaLnBrk="1" hangingPunct="1"/>
            <a:r>
              <a:rPr lang="en-GB" sz="900">
                <a:solidFill>
                  <a:srgbClr val="123E51"/>
                </a:solidFill>
                <a:latin typeface="Arial" pitchFamily="34" charset="0"/>
                <a:ea typeface="ヒラギノ角ゴ ProN W3" charset="-128"/>
                <a:cs typeface="Arial" pitchFamily="34" charset="0"/>
                <a:sym typeface="Gill Sans" charset="0"/>
              </a:rPr>
              <a:t>Network Domain</a:t>
            </a:r>
          </a:p>
        </p:txBody>
      </p:sp>
      <p:sp>
        <p:nvSpPr>
          <p:cNvPr id="402" name="18 Rectángulo"/>
          <p:cNvSpPr>
            <a:spLocks noChangeArrowheads="1"/>
          </p:cNvSpPr>
          <p:nvPr/>
        </p:nvSpPr>
        <p:spPr bwMode="auto">
          <a:xfrm>
            <a:off x="5952263" y="2048023"/>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CDN (*)</a:t>
            </a:r>
          </a:p>
        </p:txBody>
      </p:sp>
      <p:sp>
        <p:nvSpPr>
          <p:cNvPr id="403" name="18 Rectángulo"/>
          <p:cNvSpPr>
            <a:spLocks noChangeArrowheads="1"/>
          </p:cNvSpPr>
          <p:nvPr/>
        </p:nvSpPr>
        <p:spPr bwMode="auto">
          <a:xfrm>
            <a:off x="6538328" y="2048023"/>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Video (*)</a:t>
            </a:r>
          </a:p>
        </p:txBody>
      </p:sp>
      <p:sp>
        <p:nvSpPr>
          <p:cNvPr id="404" name="18 Rectángulo"/>
          <p:cNvSpPr>
            <a:spLocks noChangeArrowheads="1"/>
          </p:cNvSpPr>
          <p:nvPr/>
        </p:nvSpPr>
        <p:spPr bwMode="auto">
          <a:xfrm>
            <a:off x="5952263" y="227743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P-CSCF (*)</a:t>
            </a:r>
          </a:p>
        </p:txBody>
      </p:sp>
      <p:sp>
        <p:nvSpPr>
          <p:cNvPr id="405" name="18 Rectángulo"/>
          <p:cNvSpPr>
            <a:spLocks noChangeArrowheads="1"/>
          </p:cNvSpPr>
          <p:nvPr/>
        </p:nvSpPr>
        <p:spPr bwMode="auto">
          <a:xfrm>
            <a:off x="5666561" y="263844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S/PGW (*)</a:t>
            </a:r>
          </a:p>
        </p:txBody>
      </p:sp>
      <p:sp>
        <p:nvSpPr>
          <p:cNvPr id="406" name="18 Rectángulo"/>
          <p:cNvSpPr>
            <a:spLocks noChangeArrowheads="1"/>
          </p:cNvSpPr>
          <p:nvPr/>
        </p:nvSpPr>
        <p:spPr bwMode="auto">
          <a:xfrm>
            <a:off x="6252625" y="263844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BNG (*)</a:t>
            </a:r>
          </a:p>
        </p:txBody>
      </p:sp>
      <p:sp>
        <p:nvSpPr>
          <p:cNvPr id="407" name="18 Rectángulo"/>
          <p:cNvSpPr>
            <a:spLocks noChangeArrowheads="1"/>
          </p:cNvSpPr>
          <p:nvPr/>
        </p:nvSpPr>
        <p:spPr bwMode="auto">
          <a:xfrm>
            <a:off x="6252625" y="2860498"/>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CGNAT (*)</a:t>
            </a:r>
          </a:p>
        </p:txBody>
      </p:sp>
      <p:sp>
        <p:nvSpPr>
          <p:cNvPr id="408" name="18 Rectángulo"/>
          <p:cNvSpPr>
            <a:spLocks noChangeArrowheads="1"/>
          </p:cNvSpPr>
          <p:nvPr/>
        </p:nvSpPr>
        <p:spPr bwMode="auto">
          <a:xfrm>
            <a:off x="5666561" y="2860498"/>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DPI (*)</a:t>
            </a:r>
          </a:p>
        </p:txBody>
      </p:sp>
      <p:sp>
        <p:nvSpPr>
          <p:cNvPr id="409" name="18 Rectángulo"/>
          <p:cNvSpPr>
            <a:spLocks noChangeArrowheads="1"/>
          </p:cNvSpPr>
          <p:nvPr/>
        </p:nvSpPr>
        <p:spPr bwMode="auto">
          <a:xfrm>
            <a:off x="8276384" y="2048023"/>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SDP (*)</a:t>
            </a:r>
          </a:p>
        </p:txBody>
      </p:sp>
      <p:sp>
        <p:nvSpPr>
          <p:cNvPr id="410" name="18 Rectángulo"/>
          <p:cNvSpPr>
            <a:spLocks noChangeArrowheads="1"/>
          </p:cNvSpPr>
          <p:nvPr/>
        </p:nvSpPr>
        <p:spPr bwMode="auto">
          <a:xfrm>
            <a:off x="8276384" y="227743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IMS (*)</a:t>
            </a:r>
          </a:p>
        </p:txBody>
      </p:sp>
      <p:sp>
        <p:nvSpPr>
          <p:cNvPr id="411" name="18 Rectángulo"/>
          <p:cNvSpPr>
            <a:spLocks noChangeArrowheads="1"/>
          </p:cNvSpPr>
          <p:nvPr/>
        </p:nvSpPr>
        <p:spPr bwMode="auto">
          <a:xfrm>
            <a:off x="7986039" y="263844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dirty="0">
                <a:solidFill>
                  <a:srgbClr val="123E51"/>
                </a:solidFill>
                <a:latin typeface="Arial" pitchFamily="34" charset="0"/>
                <a:ea typeface="ヒラギノ角ゴ ProN W3" charset="-128"/>
                <a:cs typeface="Arial" pitchFamily="34" charset="0"/>
                <a:sym typeface="Gill Sans" charset="0"/>
              </a:rPr>
              <a:t>DHCP (*)</a:t>
            </a:r>
          </a:p>
        </p:txBody>
      </p:sp>
      <p:sp>
        <p:nvSpPr>
          <p:cNvPr id="412" name="18 Rectángulo"/>
          <p:cNvSpPr>
            <a:spLocks noChangeArrowheads="1"/>
          </p:cNvSpPr>
          <p:nvPr/>
        </p:nvSpPr>
        <p:spPr bwMode="auto">
          <a:xfrm>
            <a:off x="9167779" y="263844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PCRF (*)</a:t>
            </a:r>
          </a:p>
        </p:txBody>
      </p:sp>
      <p:sp>
        <p:nvSpPr>
          <p:cNvPr id="413" name="18 Rectángulo"/>
          <p:cNvSpPr>
            <a:spLocks noChangeArrowheads="1"/>
          </p:cNvSpPr>
          <p:nvPr/>
        </p:nvSpPr>
        <p:spPr bwMode="auto">
          <a:xfrm>
            <a:off x="7986039" y="2860498"/>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DNS (*)</a:t>
            </a:r>
          </a:p>
        </p:txBody>
      </p:sp>
      <p:sp>
        <p:nvSpPr>
          <p:cNvPr id="414" name="18 Rectángulo"/>
          <p:cNvSpPr>
            <a:spLocks noChangeArrowheads="1"/>
          </p:cNvSpPr>
          <p:nvPr/>
        </p:nvSpPr>
        <p:spPr bwMode="auto">
          <a:xfrm>
            <a:off x="9167779" y="2860498"/>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SPR (*)</a:t>
            </a:r>
          </a:p>
        </p:txBody>
      </p:sp>
      <p:sp>
        <p:nvSpPr>
          <p:cNvPr id="415" name="18 Rectángulo"/>
          <p:cNvSpPr>
            <a:spLocks noChangeArrowheads="1"/>
          </p:cNvSpPr>
          <p:nvPr/>
        </p:nvSpPr>
        <p:spPr bwMode="auto">
          <a:xfrm>
            <a:off x="8565080" y="3559856"/>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COTS HW</a:t>
            </a:r>
          </a:p>
        </p:txBody>
      </p:sp>
      <p:pic>
        <p:nvPicPr>
          <p:cNvPr id="416" name="96 Imagen" descr="1195424143626751174switch_jakub_angelis_01_svg_med.png"/>
          <p:cNvPicPr>
            <a:picLocks noChangeAspect="1"/>
          </p:cNvPicPr>
          <p:nvPr/>
        </p:nvPicPr>
        <p:blipFill>
          <a:blip r:embed="rId26" cstate="print"/>
          <a:stretch>
            <a:fillRect/>
          </a:stretch>
        </p:blipFill>
        <p:spPr>
          <a:xfrm>
            <a:off x="7869175" y="3721790"/>
            <a:ext cx="790298" cy="495168"/>
          </a:xfrm>
          <a:prstGeom prst="rect">
            <a:avLst/>
          </a:prstGeom>
        </p:spPr>
      </p:pic>
      <p:sp>
        <p:nvSpPr>
          <p:cNvPr id="417" name="18 Rectángulo"/>
          <p:cNvSpPr>
            <a:spLocks noChangeArrowheads="1"/>
          </p:cNvSpPr>
          <p:nvPr/>
        </p:nvSpPr>
        <p:spPr bwMode="auto">
          <a:xfrm>
            <a:off x="8565080" y="3381291"/>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OS + Hypervisor</a:t>
            </a:r>
          </a:p>
        </p:txBody>
      </p:sp>
      <p:sp>
        <p:nvSpPr>
          <p:cNvPr id="418" name="18 Rectángulo"/>
          <p:cNvSpPr>
            <a:spLocks noChangeArrowheads="1"/>
          </p:cNvSpPr>
          <p:nvPr/>
        </p:nvSpPr>
        <p:spPr bwMode="auto">
          <a:xfrm>
            <a:off x="8565080" y="3800052"/>
            <a:ext cx="1109266" cy="215444"/>
          </a:xfrm>
          <a:prstGeom prst="rect">
            <a:avLst/>
          </a:prstGeom>
          <a:gradFill rotWithShape="1">
            <a:gsLst>
              <a:gs pos="0">
                <a:srgbClr val="00B3C3">
                  <a:tint val="50000"/>
                  <a:satMod val="300000"/>
                </a:srgbClr>
              </a:gs>
              <a:gs pos="35000">
                <a:srgbClr val="00B3C3">
                  <a:tint val="37000"/>
                  <a:satMod val="300000"/>
                </a:srgbClr>
              </a:gs>
              <a:gs pos="100000">
                <a:srgbClr val="00B3C3">
                  <a:tint val="15000"/>
                  <a:satMod val="350000"/>
                </a:srgbClr>
              </a:gs>
            </a:gsLst>
            <a:lin ang="16200000" scaled="1"/>
          </a:gra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800" kern="0">
                <a:solidFill>
                  <a:srgbClr val="123E51"/>
                </a:solidFill>
                <a:latin typeface="Arial" pitchFamily="34" charset="0"/>
                <a:ea typeface="ヒラギノ角ゴ ProN W3" charset="-128"/>
                <a:cs typeface="Arial" pitchFamily="34" charset="0"/>
                <a:sym typeface="Gill Sans" charset="0"/>
              </a:rPr>
              <a:t>SDN Switching</a:t>
            </a:r>
          </a:p>
        </p:txBody>
      </p:sp>
      <p:pic>
        <p:nvPicPr>
          <p:cNvPr id="419" name="Picture 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916343" y="3452717"/>
            <a:ext cx="616824" cy="287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20" name="18 Rectángulo"/>
          <p:cNvSpPr>
            <a:spLocks noChangeArrowheads="1"/>
          </p:cNvSpPr>
          <p:nvPr/>
        </p:nvSpPr>
        <p:spPr bwMode="auto">
          <a:xfrm>
            <a:off x="8862448" y="2276697"/>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SRVCC (*)</a:t>
            </a:r>
          </a:p>
        </p:txBody>
      </p:sp>
      <p:sp>
        <p:nvSpPr>
          <p:cNvPr id="421" name="41 Flecha izquierda y derecha"/>
          <p:cNvSpPr/>
          <p:nvPr/>
        </p:nvSpPr>
        <p:spPr bwMode="auto">
          <a:xfrm rot="5400000">
            <a:off x="6363008" y="3105032"/>
            <a:ext cx="250527" cy="300980"/>
          </a:xfrm>
          <a:prstGeom prst="leftRightArrow">
            <a:avLst>
              <a:gd name="adj1" fmla="val 53519"/>
              <a:gd name="adj2" fmla="val 23188"/>
            </a:avLst>
          </a:prstGeom>
          <a:solidFill>
            <a:srgbClr val="003245">
              <a:lumMod val="20000"/>
              <a:lumOff val="80000"/>
            </a:srgbClr>
          </a:solidFill>
          <a:ln w="25400" cap="flat" cmpd="sng" algn="ctr">
            <a:solidFill>
              <a:srgbClr val="008597">
                <a:lumMod val="85000"/>
              </a:srgbClr>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en-GB" sz="1100" kern="0">
              <a:solidFill>
                <a:srgbClr val="003245"/>
              </a:solidFill>
              <a:latin typeface="Arial" pitchFamily="34" charset="0"/>
              <a:ea typeface="ヒラギノ角ゴ ProN W3" charset="-128"/>
              <a:cs typeface="Arial" pitchFamily="34" charset="0"/>
              <a:sym typeface="Gill Sans" charset="0"/>
            </a:endParaRPr>
          </a:p>
        </p:txBody>
      </p:sp>
      <p:sp>
        <p:nvSpPr>
          <p:cNvPr id="422" name="42 Flecha izquierda y derecha"/>
          <p:cNvSpPr/>
          <p:nvPr/>
        </p:nvSpPr>
        <p:spPr bwMode="auto">
          <a:xfrm rot="5400000">
            <a:off x="8691892" y="3105570"/>
            <a:ext cx="250527" cy="300980"/>
          </a:xfrm>
          <a:prstGeom prst="leftRightArrow">
            <a:avLst>
              <a:gd name="adj1" fmla="val 53519"/>
              <a:gd name="adj2" fmla="val 23188"/>
            </a:avLst>
          </a:prstGeom>
          <a:solidFill>
            <a:srgbClr val="003245">
              <a:lumMod val="20000"/>
              <a:lumOff val="80000"/>
            </a:srgbClr>
          </a:solidFill>
          <a:ln w="25400" cap="flat" cmpd="sng" algn="ctr">
            <a:solidFill>
              <a:srgbClr val="008597">
                <a:lumMod val="85000"/>
              </a:srgbClr>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en-GB" sz="1100" kern="0">
              <a:solidFill>
                <a:srgbClr val="003245"/>
              </a:solidFill>
              <a:latin typeface="Arial" pitchFamily="34" charset="0"/>
              <a:ea typeface="ヒラギノ角ゴ ProN W3" charset="-128"/>
              <a:cs typeface="Arial" pitchFamily="34" charset="0"/>
              <a:sym typeface="Gill Sans" charset="0"/>
            </a:endParaRPr>
          </a:p>
        </p:txBody>
      </p:sp>
      <p:sp>
        <p:nvSpPr>
          <p:cNvPr id="423" name="43 Rectángulo"/>
          <p:cNvSpPr/>
          <p:nvPr/>
        </p:nvSpPr>
        <p:spPr>
          <a:xfrm>
            <a:off x="5674298" y="3100344"/>
            <a:ext cx="706715" cy="307777"/>
          </a:xfrm>
          <a:prstGeom prst="rect">
            <a:avLst/>
          </a:prstGeom>
        </p:spPr>
        <p:txBody>
          <a:bodyPr wrap="square">
            <a:spAutoFit/>
          </a:bodyPr>
          <a:lstStyle/>
          <a:p>
            <a:pPr algn="l" eaLnBrk="1" hangingPunct="1"/>
            <a:r>
              <a:rPr lang="en-GB" sz="700">
                <a:solidFill>
                  <a:srgbClr val="123E51"/>
                </a:solidFill>
                <a:latin typeface="Arial" pitchFamily="34" charset="0"/>
                <a:ea typeface="ヒラギノ角ゴ ProN W3" charset="-128"/>
                <a:cs typeface="Arial" pitchFamily="34" charset="0"/>
                <a:sym typeface="Gill Sans" charset="0"/>
              </a:rPr>
              <a:t>HW and SW decoupling</a:t>
            </a:r>
          </a:p>
        </p:txBody>
      </p:sp>
      <p:sp>
        <p:nvSpPr>
          <p:cNvPr id="424" name="44 Rectángulo"/>
          <p:cNvSpPr/>
          <p:nvPr/>
        </p:nvSpPr>
        <p:spPr>
          <a:xfrm>
            <a:off x="8003388" y="3100344"/>
            <a:ext cx="706715" cy="307777"/>
          </a:xfrm>
          <a:prstGeom prst="rect">
            <a:avLst/>
          </a:prstGeom>
        </p:spPr>
        <p:txBody>
          <a:bodyPr wrap="square">
            <a:spAutoFit/>
          </a:bodyPr>
          <a:lstStyle/>
          <a:p>
            <a:pPr algn="l" eaLnBrk="1" hangingPunct="1"/>
            <a:r>
              <a:rPr lang="en-GB" sz="700">
                <a:solidFill>
                  <a:srgbClr val="123E51"/>
                </a:solidFill>
                <a:latin typeface="Arial" pitchFamily="34" charset="0"/>
                <a:ea typeface="ヒラギノ角ゴ ProN W3" charset="-128"/>
                <a:cs typeface="Arial" pitchFamily="34" charset="0"/>
                <a:sym typeface="Gill Sans" charset="0"/>
              </a:rPr>
              <a:t>HW and SW decoupling</a:t>
            </a:r>
          </a:p>
        </p:txBody>
      </p:sp>
      <p:sp>
        <p:nvSpPr>
          <p:cNvPr id="425" name="18 Rectángulo"/>
          <p:cNvSpPr>
            <a:spLocks noChangeArrowheads="1"/>
          </p:cNvSpPr>
          <p:nvPr/>
        </p:nvSpPr>
        <p:spPr bwMode="auto">
          <a:xfrm>
            <a:off x="6838689" y="2857511"/>
            <a:ext cx="506369" cy="176698"/>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nchor="ctr">
            <a:no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IPv6 Router (*)</a:t>
            </a:r>
          </a:p>
        </p:txBody>
      </p:sp>
      <p:sp>
        <p:nvSpPr>
          <p:cNvPr id="426" name="18 Rectángulo"/>
          <p:cNvSpPr>
            <a:spLocks noChangeArrowheads="1"/>
          </p:cNvSpPr>
          <p:nvPr/>
        </p:nvSpPr>
        <p:spPr bwMode="auto">
          <a:xfrm>
            <a:off x="6838689" y="263844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PE (*)</a:t>
            </a:r>
          </a:p>
        </p:txBody>
      </p:sp>
      <p:sp>
        <p:nvSpPr>
          <p:cNvPr id="427" name="18 Rectángulo"/>
          <p:cNvSpPr>
            <a:spLocks noChangeArrowheads="1"/>
          </p:cNvSpPr>
          <p:nvPr/>
        </p:nvSpPr>
        <p:spPr bwMode="auto">
          <a:xfrm>
            <a:off x="6538328" y="2277436"/>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Security (*)</a:t>
            </a:r>
          </a:p>
        </p:txBody>
      </p:sp>
      <p:sp>
        <p:nvSpPr>
          <p:cNvPr id="428" name="18 Rectángulo"/>
          <p:cNvSpPr>
            <a:spLocks noChangeArrowheads="1"/>
          </p:cNvSpPr>
          <p:nvPr/>
        </p:nvSpPr>
        <p:spPr bwMode="auto">
          <a:xfrm>
            <a:off x="8862448" y="2048023"/>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NGIN (*)</a:t>
            </a:r>
          </a:p>
        </p:txBody>
      </p:sp>
      <p:sp>
        <p:nvSpPr>
          <p:cNvPr id="429" name="67 Flecha derecha"/>
          <p:cNvSpPr/>
          <p:nvPr/>
        </p:nvSpPr>
        <p:spPr bwMode="auto">
          <a:xfrm>
            <a:off x="7888715" y="1345696"/>
            <a:ext cx="571403" cy="379195"/>
          </a:xfrm>
          <a:prstGeom prst="rightArrow">
            <a:avLst/>
          </a:prstGeom>
          <a:solidFill>
            <a:srgbClr val="003245">
              <a:lumMod val="20000"/>
              <a:lumOff val="80000"/>
            </a:srgbClr>
          </a:solidFill>
          <a:ln w="25400" cap="flat" cmpd="sng" algn="ctr">
            <a:solidFill>
              <a:srgbClr val="008597">
                <a:lumMod val="85000"/>
              </a:srgbClr>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en-GB" sz="1100" kern="0">
              <a:solidFill>
                <a:srgbClr val="003245"/>
              </a:solidFill>
              <a:latin typeface="Arial" pitchFamily="34" charset="0"/>
              <a:ea typeface="ヒラギノ角ゴ ProN W3" charset="-128"/>
              <a:cs typeface="Arial" pitchFamily="34" charset="0"/>
              <a:sym typeface="Gill Sans" charset="0"/>
            </a:endParaRPr>
          </a:p>
        </p:txBody>
      </p:sp>
      <p:sp>
        <p:nvSpPr>
          <p:cNvPr id="430" name="69 Flecha derecha"/>
          <p:cNvSpPr/>
          <p:nvPr/>
        </p:nvSpPr>
        <p:spPr bwMode="auto">
          <a:xfrm flipH="1">
            <a:off x="6845279" y="1345696"/>
            <a:ext cx="571403" cy="379195"/>
          </a:xfrm>
          <a:prstGeom prst="rightArrow">
            <a:avLst/>
          </a:prstGeom>
          <a:solidFill>
            <a:srgbClr val="003245">
              <a:lumMod val="20000"/>
              <a:lumOff val="80000"/>
            </a:srgbClr>
          </a:solidFill>
          <a:ln w="25400" cap="flat" cmpd="sng" algn="ctr">
            <a:solidFill>
              <a:srgbClr val="008597">
                <a:lumMod val="85000"/>
              </a:srgbClr>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en-GB" sz="1100" kern="0">
              <a:solidFill>
                <a:srgbClr val="003245"/>
              </a:solidFill>
              <a:latin typeface="Arial" pitchFamily="34" charset="0"/>
              <a:ea typeface="ヒラギノ角ゴ ProN W3" charset="-128"/>
              <a:cs typeface="Arial" pitchFamily="34" charset="0"/>
              <a:sym typeface="Gill Sans" charset="0"/>
            </a:endParaRPr>
          </a:p>
        </p:txBody>
      </p:sp>
      <p:sp>
        <p:nvSpPr>
          <p:cNvPr id="431" name="57 CuadroTexto"/>
          <p:cNvSpPr txBox="1">
            <a:spLocks noChangeArrowheads="1"/>
          </p:cNvSpPr>
          <p:nvPr/>
        </p:nvSpPr>
        <p:spPr bwMode="auto">
          <a:xfrm>
            <a:off x="3883896" y="2133840"/>
            <a:ext cx="1719023"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u="sng">
                <a:solidFill>
                  <a:srgbClr val="000000"/>
                </a:solidFill>
                <a:latin typeface="Arial" pitchFamily="34" charset="0"/>
                <a:ea typeface="ヒラギノ角ゴ ProN W3" charset="-128"/>
                <a:sym typeface="Gill Sans" charset="0"/>
              </a:defRPr>
            </a:lvl1pPr>
            <a:lvl2pPr marL="742950" indent="-285750" eaLnBrk="0" hangingPunct="0">
              <a:defRPr sz="2800" u="sng">
                <a:solidFill>
                  <a:srgbClr val="000000"/>
                </a:solidFill>
                <a:latin typeface="Arial" pitchFamily="34" charset="0"/>
                <a:ea typeface="ヒラギノ角ゴ ProN W3" charset="-128"/>
                <a:sym typeface="Gill Sans" charset="0"/>
              </a:defRPr>
            </a:lvl2pPr>
            <a:lvl3pPr marL="1143000" indent="-228600" eaLnBrk="0" hangingPunct="0">
              <a:defRPr sz="2800" u="sng">
                <a:solidFill>
                  <a:srgbClr val="000000"/>
                </a:solidFill>
                <a:latin typeface="Arial" pitchFamily="34" charset="0"/>
                <a:ea typeface="ヒラギノ角ゴ ProN W3" charset="-128"/>
                <a:sym typeface="Gill Sans" charset="0"/>
              </a:defRPr>
            </a:lvl3pPr>
            <a:lvl4pPr marL="1600200" indent="-228600" eaLnBrk="0" hangingPunct="0">
              <a:defRPr sz="2800" u="sng">
                <a:solidFill>
                  <a:srgbClr val="000000"/>
                </a:solidFill>
                <a:latin typeface="Arial" pitchFamily="34" charset="0"/>
                <a:ea typeface="ヒラギノ角ゴ ProN W3" charset="-128"/>
                <a:sym typeface="Gill Sans" charset="0"/>
              </a:defRPr>
            </a:lvl4pPr>
            <a:lvl5pPr marL="2057400" indent="-228600" eaLnBrk="0" hangingPunct="0">
              <a:defRPr sz="2800" u="sng">
                <a:solidFill>
                  <a:srgbClr val="000000"/>
                </a:solidFill>
                <a:latin typeface="Arial" pitchFamily="34" charset="0"/>
                <a:ea typeface="ヒラギノ角ゴ ProN W3" charset="-128"/>
                <a:sym typeface="Gill Sans" charset="0"/>
              </a:defRPr>
            </a:lvl5pPr>
            <a:lvl6pPr marL="25146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6pPr>
            <a:lvl7pPr marL="29718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7pPr>
            <a:lvl8pPr marL="34290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8pPr>
            <a:lvl9pPr marL="38862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9pPr>
          </a:lstStyle>
          <a:p>
            <a:pPr eaLnBrk="1" hangingPunct="1"/>
            <a:r>
              <a:rPr lang="en-GB" sz="1600" b="1" u="none">
                <a:solidFill>
                  <a:srgbClr val="123E51"/>
                </a:solidFill>
                <a:cs typeface="Arial" pitchFamily="34" charset="0"/>
              </a:rPr>
              <a:t>FUNCTION</a:t>
            </a:r>
            <a:br>
              <a:rPr lang="en-GB" sz="1600" b="1" u="none">
                <a:solidFill>
                  <a:srgbClr val="123E51"/>
                </a:solidFill>
                <a:cs typeface="Arial" pitchFamily="34" charset="0"/>
              </a:rPr>
            </a:br>
            <a:r>
              <a:rPr lang="en-GB" sz="1000" u="none">
                <a:solidFill>
                  <a:srgbClr val="123E51"/>
                </a:solidFill>
                <a:cs typeface="Arial" pitchFamily="34" charset="0"/>
              </a:rPr>
              <a:t>(Software defined)</a:t>
            </a:r>
          </a:p>
        </p:txBody>
      </p:sp>
      <p:sp>
        <p:nvSpPr>
          <p:cNvPr id="432" name="68 CuadroTexto"/>
          <p:cNvSpPr txBox="1">
            <a:spLocks noChangeArrowheads="1"/>
          </p:cNvSpPr>
          <p:nvPr/>
        </p:nvSpPr>
        <p:spPr bwMode="auto">
          <a:xfrm>
            <a:off x="3939329" y="3839382"/>
            <a:ext cx="160815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u="sng">
                <a:solidFill>
                  <a:srgbClr val="000000"/>
                </a:solidFill>
                <a:latin typeface="Arial" pitchFamily="34" charset="0"/>
                <a:ea typeface="ヒラギノ角ゴ ProN W3" charset="-128"/>
                <a:sym typeface="Gill Sans" charset="0"/>
              </a:defRPr>
            </a:lvl1pPr>
            <a:lvl2pPr marL="742950" indent="-285750" eaLnBrk="0" hangingPunct="0">
              <a:defRPr sz="2800" u="sng">
                <a:solidFill>
                  <a:srgbClr val="000000"/>
                </a:solidFill>
                <a:latin typeface="Arial" pitchFamily="34" charset="0"/>
                <a:ea typeface="ヒラギノ角ゴ ProN W3" charset="-128"/>
                <a:sym typeface="Gill Sans" charset="0"/>
              </a:defRPr>
            </a:lvl2pPr>
            <a:lvl3pPr marL="1143000" indent="-228600" eaLnBrk="0" hangingPunct="0">
              <a:defRPr sz="2800" u="sng">
                <a:solidFill>
                  <a:srgbClr val="000000"/>
                </a:solidFill>
                <a:latin typeface="Arial" pitchFamily="34" charset="0"/>
                <a:ea typeface="ヒラギノ角ゴ ProN W3" charset="-128"/>
                <a:sym typeface="Gill Sans" charset="0"/>
              </a:defRPr>
            </a:lvl3pPr>
            <a:lvl4pPr marL="1600200" indent="-228600" eaLnBrk="0" hangingPunct="0">
              <a:defRPr sz="2800" u="sng">
                <a:solidFill>
                  <a:srgbClr val="000000"/>
                </a:solidFill>
                <a:latin typeface="Arial" pitchFamily="34" charset="0"/>
                <a:ea typeface="ヒラギノ角ゴ ProN W3" charset="-128"/>
                <a:sym typeface="Gill Sans" charset="0"/>
              </a:defRPr>
            </a:lvl4pPr>
            <a:lvl5pPr marL="2057400" indent="-228600" eaLnBrk="0" hangingPunct="0">
              <a:defRPr sz="2800" u="sng">
                <a:solidFill>
                  <a:srgbClr val="000000"/>
                </a:solidFill>
                <a:latin typeface="Arial" pitchFamily="34" charset="0"/>
                <a:ea typeface="ヒラギノ角ゴ ProN W3" charset="-128"/>
                <a:sym typeface="Gill Sans" charset="0"/>
              </a:defRPr>
            </a:lvl5pPr>
            <a:lvl6pPr marL="25146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6pPr>
            <a:lvl7pPr marL="29718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7pPr>
            <a:lvl8pPr marL="34290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8pPr>
            <a:lvl9pPr marL="3886200" indent="-228600" eaLnBrk="0" fontAlgn="base" hangingPunct="0">
              <a:spcBef>
                <a:spcPct val="0"/>
              </a:spcBef>
              <a:spcAft>
                <a:spcPct val="0"/>
              </a:spcAft>
              <a:defRPr sz="2800" u="sng">
                <a:solidFill>
                  <a:srgbClr val="000000"/>
                </a:solidFill>
                <a:latin typeface="Arial" pitchFamily="34" charset="0"/>
                <a:ea typeface="ヒラギノ角ゴ ProN W3" charset="-128"/>
                <a:sym typeface="Gill Sans" charset="0"/>
              </a:defRPr>
            </a:lvl9pPr>
          </a:lstStyle>
          <a:p>
            <a:pPr eaLnBrk="1" hangingPunct="1"/>
            <a:r>
              <a:rPr lang="en-GB" sz="1600" b="1" u="none">
                <a:solidFill>
                  <a:srgbClr val="123E51"/>
                </a:solidFill>
                <a:cs typeface="Arial" pitchFamily="34" charset="0"/>
              </a:rPr>
              <a:t>CAPACITY</a:t>
            </a:r>
            <a:br>
              <a:rPr lang="en-GB" sz="1600" b="1" u="none">
                <a:solidFill>
                  <a:srgbClr val="123E51"/>
                </a:solidFill>
                <a:cs typeface="Arial" pitchFamily="34" charset="0"/>
              </a:rPr>
            </a:br>
            <a:r>
              <a:rPr lang="en-GB" sz="1000" u="none">
                <a:solidFill>
                  <a:srgbClr val="123E51"/>
                </a:solidFill>
                <a:cs typeface="Arial" pitchFamily="34" charset="0"/>
              </a:rPr>
              <a:t>(Homogeneous infrastructure)</a:t>
            </a:r>
          </a:p>
        </p:txBody>
      </p:sp>
      <p:cxnSp>
        <p:nvCxnSpPr>
          <p:cNvPr id="433" name="34 Conector recto de flecha"/>
          <p:cNvCxnSpPr>
            <a:stCxn id="433" idx="2"/>
          </p:cNvCxnSpPr>
          <p:nvPr/>
        </p:nvCxnSpPr>
        <p:spPr bwMode="auto">
          <a:xfrm flipH="1">
            <a:off x="4743407" y="2641670"/>
            <a:ext cx="1" cy="1201556"/>
          </a:xfrm>
          <a:prstGeom prst="straightConnector1">
            <a:avLst/>
          </a:prstGeom>
          <a:solidFill>
            <a:srgbClr val="003245">
              <a:lumMod val="90000"/>
              <a:lumOff val="10000"/>
            </a:srgbClr>
          </a:solidFill>
          <a:ln w="57150" cap="flat" cmpd="sng" algn="ctr">
            <a:solidFill>
              <a:srgbClr val="003245"/>
            </a:solidFill>
            <a:prstDash val="sysDot"/>
            <a:round/>
            <a:headEnd type="triangle" w="med" len="med"/>
            <a:tailEnd type="triangle" w="med" len="med"/>
          </a:ln>
          <a:effectLst/>
          <a:extLst/>
        </p:spPr>
      </p:cxnSp>
      <p:sp>
        <p:nvSpPr>
          <p:cNvPr id="434" name="18 Rectángulo"/>
          <p:cNvSpPr>
            <a:spLocks noChangeArrowheads="1"/>
          </p:cNvSpPr>
          <p:nvPr/>
        </p:nvSpPr>
        <p:spPr bwMode="auto">
          <a:xfrm>
            <a:off x="8581715" y="2644421"/>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MME (*)</a:t>
            </a:r>
          </a:p>
        </p:txBody>
      </p:sp>
      <p:sp>
        <p:nvSpPr>
          <p:cNvPr id="435" name="18 Rectángulo"/>
          <p:cNvSpPr>
            <a:spLocks noChangeArrowheads="1"/>
          </p:cNvSpPr>
          <p:nvPr/>
        </p:nvSpPr>
        <p:spPr bwMode="auto">
          <a:xfrm>
            <a:off x="8581715" y="2866473"/>
            <a:ext cx="506369" cy="169277"/>
          </a:xfrm>
          <a:prstGeom prst="rect">
            <a:avLst/>
          </a:prstGeom>
          <a:solidFill>
            <a:srgbClr val="FFC000"/>
          </a:solidFill>
          <a:ln w="9525" cap="flat" cmpd="sng" algn="ctr">
            <a:solidFill>
              <a:srgbClr val="00B3C3">
                <a:shade val="95000"/>
                <a:satMod val="105000"/>
              </a:srgbClr>
            </a:solidFill>
            <a:prstDash val="solid"/>
            <a:headEnd/>
            <a:tailEnd/>
          </a:ln>
          <a:effectLst>
            <a:outerShdw blurRad="40000" dist="20000" dir="5400000" rotWithShape="0">
              <a:srgbClr val="000000">
                <a:alpha val="38000"/>
              </a:srgbClr>
            </a:outerShdw>
          </a:effectLst>
        </p:spPr>
        <p:txBody>
          <a:bodyPr wrap="square">
            <a:spAutoFit/>
          </a:bodyPr>
          <a:lstStyle/>
          <a:p>
            <a:pPr>
              <a:defRPr/>
            </a:pPr>
            <a:r>
              <a:rPr lang="en-GB" sz="500" kern="0">
                <a:solidFill>
                  <a:srgbClr val="123E51"/>
                </a:solidFill>
                <a:latin typeface="Arial" pitchFamily="34" charset="0"/>
                <a:ea typeface="ヒラギノ角ゴ ProN W3" charset="-128"/>
                <a:cs typeface="Arial" pitchFamily="34" charset="0"/>
                <a:sym typeface="Gill Sans" charset="0"/>
              </a:rPr>
              <a:t>DRA (*)</a:t>
            </a:r>
          </a:p>
        </p:txBody>
      </p:sp>
    </p:spTree>
    <p:extLst>
      <p:ext uri="{BB962C8B-B14F-4D97-AF65-F5344CB8AC3E}">
        <p14:creationId xmlns:p14="http://schemas.microsoft.com/office/powerpoint/2010/main" val="58599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4"/>
          <p:cNvSpPr>
            <a:spLocks noGrp="1"/>
          </p:cNvSpPr>
          <p:nvPr>
            <p:ph idx="1"/>
          </p:nvPr>
        </p:nvSpPr>
        <p:spPr>
          <a:xfrm>
            <a:off x="595700" y="1628800"/>
            <a:ext cx="8049547" cy="4351114"/>
          </a:xfrm>
        </p:spPr>
        <p:txBody>
          <a:bodyPr>
            <a:noAutofit/>
          </a:bodyPr>
          <a:lstStyle/>
          <a:p>
            <a:pPr eaLnBrk="1" hangingPunct="1">
              <a:defRPr/>
            </a:pPr>
            <a:r>
              <a:rPr lang="en-US" altLang="en-US" sz="3200" b="1" dirty="0" smtClean="0"/>
              <a:t>Service Agility </a:t>
            </a:r>
            <a:r>
              <a:rPr lang="en-US" altLang="en-US" sz="3200" dirty="0" smtClean="0"/>
              <a:t>– shorter time </a:t>
            </a:r>
            <a:r>
              <a:rPr lang="en-US" sz="3200" dirty="0" smtClean="0"/>
              <a:t>for </a:t>
            </a:r>
            <a:r>
              <a:rPr lang="en-US" sz="3200" dirty="0"/>
              <a:t>service creation and service </a:t>
            </a:r>
            <a:r>
              <a:rPr lang="en-US" sz="3200" dirty="0" smtClean="0"/>
              <a:t>adaptation</a:t>
            </a:r>
          </a:p>
          <a:p>
            <a:pPr eaLnBrk="1" hangingPunct="1">
              <a:defRPr/>
            </a:pPr>
            <a:r>
              <a:rPr lang="es-ES_tradnl" altLang="en-US" sz="3200" b="1" dirty="0" err="1" smtClean="0"/>
              <a:t>Service</a:t>
            </a:r>
            <a:r>
              <a:rPr lang="es-ES_tradnl" altLang="en-US" sz="3200" b="1" dirty="0" smtClean="0"/>
              <a:t> </a:t>
            </a:r>
            <a:r>
              <a:rPr lang="es-ES_tradnl" altLang="en-US" sz="3200" b="1" dirty="0" err="1" smtClean="0"/>
              <a:t>Diversity</a:t>
            </a:r>
            <a:r>
              <a:rPr lang="es-ES_tradnl" altLang="en-US" sz="3200" b="1" dirty="0" smtClean="0"/>
              <a:t> </a:t>
            </a:r>
            <a:r>
              <a:rPr lang="es-ES_tradnl" altLang="en-US" sz="3200" dirty="0" smtClean="0"/>
              <a:t>- </a:t>
            </a:r>
            <a:r>
              <a:rPr lang="en-US" altLang="en-US" sz="3200" dirty="0" smtClean="0"/>
              <a:t>a </a:t>
            </a:r>
            <a:r>
              <a:rPr lang="en-US" altLang="en-US" sz="3200" dirty="0"/>
              <a:t>single infrastructure </a:t>
            </a:r>
            <a:r>
              <a:rPr lang="en-US" altLang="en-US" sz="3200" dirty="0" smtClean="0"/>
              <a:t>can be used to deploy multiple </a:t>
            </a:r>
            <a:r>
              <a:rPr lang="en-US" altLang="en-US" sz="3200" dirty="0"/>
              <a:t>services with wide range of requirements</a:t>
            </a:r>
          </a:p>
          <a:p>
            <a:pPr eaLnBrk="1" hangingPunct="1">
              <a:defRPr/>
            </a:pPr>
            <a:r>
              <a:rPr lang="es-ES_tradnl" altLang="en-US" sz="3200" b="1" dirty="0" err="1" smtClean="0"/>
              <a:t>Resource</a:t>
            </a:r>
            <a:r>
              <a:rPr lang="es-ES_tradnl" altLang="en-US" sz="3200" b="1" dirty="0" smtClean="0"/>
              <a:t> </a:t>
            </a:r>
            <a:r>
              <a:rPr lang="es-ES_tradnl" altLang="en-US" sz="3200" b="1" dirty="0" err="1" smtClean="0"/>
              <a:t>Efficiency</a:t>
            </a:r>
            <a:r>
              <a:rPr lang="es-ES_tradnl" altLang="en-US" sz="3200" b="1" dirty="0" smtClean="0"/>
              <a:t> </a:t>
            </a:r>
            <a:r>
              <a:rPr lang="es-ES_tradnl" altLang="en-US" sz="3200" dirty="0" smtClean="0"/>
              <a:t>- </a:t>
            </a:r>
            <a:r>
              <a:rPr lang="en-US" altLang="en-US" sz="3200" dirty="0"/>
              <a:t>Dynamically allocate the right amount of resources when and where needed</a:t>
            </a:r>
          </a:p>
          <a:p>
            <a:pPr eaLnBrk="1" hangingPunct="1">
              <a:defRPr/>
            </a:pPr>
            <a:endParaRPr lang="en-US" altLang="en-US" sz="3200" dirty="0" smtClean="0"/>
          </a:p>
          <a:p>
            <a:pPr marL="0" indent="0" eaLnBrk="1" hangingPunct="1">
              <a:buFont typeface="Lucida Sans Unicode" pitchFamily="34" charset="0"/>
              <a:buNone/>
              <a:defRPr/>
            </a:pPr>
            <a:endParaRPr lang="en-US" altLang="en-US" sz="3200" dirty="0" smtClean="0"/>
          </a:p>
        </p:txBody>
      </p:sp>
      <p:sp>
        <p:nvSpPr>
          <p:cNvPr id="53252" name="Slide Number Placeholder 5"/>
          <p:cNvSpPr>
            <a:spLocks noGrp="1"/>
          </p:cNvSpPr>
          <p:nvPr>
            <p:ph type="sldNum" sz="quarter" idx="4294967295"/>
          </p:nvPr>
        </p:nvSpPr>
        <p:spPr bwMode="auto">
          <a:xfrm>
            <a:off x="8382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fontAlgn="base" hangingPunct="1">
              <a:spcBef>
                <a:spcPct val="0"/>
              </a:spcBef>
              <a:spcAft>
                <a:spcPct val="0"/>
              </a:spcAft>
              <a:buClrTx/>
              <a:buFontTx/>
              <a:buNone/>
            </a:pPr>
            <a:fld id="{987A8AF7-C590-4621-991A-E177937F361C}" type="slidenum">
              <a:rPr lang="en-US" altLang="en-US" sz="1000" smtClean="0">
                <a:solidFill>
                  <a:srgbClr val="000000"/>
                </a:solidFill>
                <a:cs typeface="Arial" pitchFamily="34" charset="0"/>
              </a:rPr>
              <a:pPr eaLnBrk="1" fontAlgn="base" hangingPunct="1">
                <a:spcBef>
                  <a:spcPct val="0"/>
                </a:spcBef>
                <a:spcAft>
                  <a:spcPct val="0"/>
                </a:spcAft>
                <a:buClrTx/>
                <a:buFontTx/>
                <a:buNone/>
              </a:pPr>
              <a:t>11</a:t>
            </a:fld>
            <a:endParaRPr lang="en-US" altLang="en-US" sz="1000" smtClean="0">
              <a:solidFill>
                <a:srgbClr val="000000"/>
              </a:solidFill>
              <a:cs typeface="Arial" pitchFamily="34" charset="0"/>
            </a:endParaRPr>
          </a:p>
        </p:txBody>
      </p:sp>
      <p:sp>
        <p:nvSpPr>
          <p:cNvPr id="53254" name="TextBox 10"/>
          <p:cNvSpPr txBox="1">
            <a:spLocks noChangeArrowheads="1"/>
          </p:cNvSpPr>
          <p:nvPr/>
        </p:nvSpPr>
        <p:spPr bwMode="auto">
          <a:xfrm>
            <a:off x="8883324" y="5666764"/>
            <a:ext cx="2021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0"/>
              </a:spcBef>
              <a:buClrTx/>
              <a:buFontTx/>
              <a:buNone/>
            </a:pPr>
            <a:r>
              <a:rPr lang="en-US" altLang="en-US" sz="1200">
                <a:solidFill>
                  <a:srgbClr val="000000"/>
                </a:solidFill>
                <a:cs typeface="Arial" pitchFamily="34" charset="0"/>
              </a:rPr>
              <a:t>source: </a:t>
            </a:r>
            <a:r>
              <a:rPr lang="en-US" altLang="en-US" sz="1200" smtClean="0">
                <a:solidFill>
                  <a:srgbClr val="000000"/>
                </a:solidFill>
                <a:cs typeface="Arial" pitchFamily="34" charset="0"/>
              </a:rPr>
              <a:t>Ericsson</a:t>
            </a:r>
            <a:endParaRPr lang="en-US" altLang="en-US" sz="1200">
              <a:solidFill>
                <a:srgbClr val="000000"/>
              </a:solidFill>
              <a:cs typeface="Arial" pitchFamily="34" charset="0"/>
            </a:endParaRPr>
          </a:p>
        </p:txBody>
      </p:sp>
      <p:sp>
        <p:nvSpPr>
          <p:cNvPr id="53255" name="Title 1"/>
          <p:cNvSpPr>
            <a:spLocks noGrp="1"/>
          </p:cNvSpPr>
          <p:nvPr>
            <p:ph type="title"/>
          </p:nvPr>
        </p:nvSpPr>
        <p:spPr>
          <a:xfrm>
            <a:off x="721828" y="144402"/>
            <a:ext cx="10515600" cy="836146"/>
          </a:xfrm>
        </p:spPr>
        <p:txBody>
          <a:bodyPr/>
          <a:lstStyle/>
          <a:p>
            <a:r>
              <a:rPr lang="en-GB" altLang="en-US" dirty="0" smtClean="0"/>
              <a:t>What do </a:t>
            </a:r>
            <a:r>
              <a:rPr lang="en-GB" altLang="en-US" smtClean="0"/>
              <a:t>we actually want</a:t>
            </a:r>
            <a:r>
              <a:rPr lang="en-GB" altLang="en-US" dirty="0" smtClean="0"/>
              <a:t>?</a:t>
            </a:r>
            <a:endParaRPr lang="en-GB" altLang="en-US" dirty="0" smtClean="0"/>
          </a:p>
        </p:txBody>
      </p:sp>
      <p:sp>
        <p:nvSpPr>
          <p:cNvPr id="12" name="Freeform 3"/>
          <p:cNvSpPr>
            <a:spLocks noChangeAspect="1" noEditPoints="1"/>
          </p:cNvSpPr>
          <p:nvPr/>
        </p:nvSpPr>
        <p:spPr bwMode="auto">
          <a:xfrm>
            <a:off x="9300836" y="1628800"/>
            <a:ext cx="787817" cy="770944"/>
          </a:xfrm>
          <a:custGeom>
            <a:avLst/>
            <a:gdLst>
              <a:gd name="T0" fmla="*/ 2147483647 w 257"/>
              <a:gd name="T1" fmla="*/ 2147483647 h 335"/>
              <a:gd name="T2" fmla="*/ 2147483647 w 257"/>
              <a:gd name="T3" fmla="*/ 2147483647 h 335"/>
              <a:gd name="T4" fmla="*/ 2147483647 w 257"/>
              <a:gd name="T5" fmla="*/ 2147483647 h 335"/>
              <a:gd name="T6" fmla="*/ 2147483647 w 257"/>
              <a:gd name="T7" fmla="*/ 2147483647 h 335"/>
              <a:gd name="T8" fmla="*/ 2147483647 w 257"/>
              <a:gd name="T9" fmla="*/ 2147483647 h 335"/>
              <a:gd name="T10" fmla="*/ 2147483647 w 257"/>
              <a:gd name="T11" fmla="*/ 2147483647 h 335"/>
              <a:gd name="T12" fmla="*/ 2147483647 w 257"/>
              <a:gd name="T13" fmla="*/ 2147483647 h 335"/>
              <a:gd name="T14" fmla="*/ 2147483647 w 257"/>
              <a:gd name="T15" fmla="*/ 2147483647 h 335"/>
              <a:gd name="T16" fmla="*/ 2147483647 w 257"/>
              <a:gd name="T17" fmla="*/ 2147483647 h 335"/>
              <a:gd name="T18" fmla="*/ 2147483647 w 257"/>
              <a:gd name="T19" fmla="*/ 2147483647 h 335"/>
              <a:gd name="T20" fmla="*/ 2147483647 w 257"/>
              <a:gd name="T21" fmla="*/ 2147483647 h 335"/>
              <a:gd name="T22" fmla="*/ 2147483647 w 257"/>
              <a:gd name="T23" fmla="*/ 2147483647 h 335"/>
              <a:gd name="T24" fmla="*/ 2147483647 w 257"/>
              <a:gd name="T25" fmla="*/ 2147483647 h 335"/>
              <a:gd name="T26" fmla="*/ 2147483647 w 257"/>
              <a:gd name="T27" fmla="*/ 2147483647 h 335"/>
              <a:gd name="T28" fmla="*/ 2147483647 w 257"/>
              <a:gd name="T29" fmla="*/ 2147483647 h 335"/>
              <a:gd name="T30" fmla="*/ 2147483647 w 257"/>
              <a:gd name="T31" fmla="*/ 2147483647 h 335"/>
              <a:gd name="T32" fmla="*/ 2147483647 w 257"/>
              <a:gd name="T33" fmla="*/ 2147483647 h 335"/>
              <a:gd name="T34" fmla="*/ 2147483647 w 257"/>
              <a:gd name="T35" fmla="*/ 2147483647 h 335"/>
              <a:gd name="T36" fmla="*/ 2147483647 w 257"/>
              <a:gd name="T37" fmla="*/ 0 h 335"/>
              <a:gd name="T38" fmla="*/ 2147483647 w 257"/>
              <a:gd name="T39" fmla="*/ 0 h 335"/>
              <a:gd name="T40" fmla="*/ 0 w 257"/>
              <a:gd name="T41" fmla="*/ 2147483647 h 335"/>
              <a:gd name="T42" fmla="*/ 2147483647 w 257"/>
              <a:gd name="T43" fmla="*/ 2147483647 h 335"/>
              <a:gd name="T44" fmla="*/ 2147483647 w 257"/>
              <a:gd name="T45" fmla="*/ 2147483647 h 335"/>
              <a:gd name="T46" fmla="*/ 2147483647 w 257"/>
              <a:gd name="T47" fmla="*/ 2147483647 h 335"/>
              <a:gd name="T48" fmla="*/ 2147483647 w 257"/>
              <a:gd name="T49" fmla="*/ 2147483647 h 335"/>
              <a:gd name="T50" fmla="*/ 2147483647 w 257"/>
              <a:gd name="T51" fmla="*/ 2147483647 h 335"/>
              <a:gd name="T52" fmla="*/ 2147483647 w 257"/>
              <a:gd name="T53" fmla="*/ 2147483647 h 335"/>
              <a:gd name="T54" fmla="*/ 2147483647 w 257"/>
              <a:gd name="T55" fmla="*/ 2147483647 h 335"/>
              <a:gd name="T56" fmla="*/ 0 w 257"/>
              <a:gd name="T57" fmla="*/ 2147483647 h 335"/>
              <a:gd name="T58" fmla="*/ 2147483647 w 257"/>
              <a:gd name="T59" fmla="*/ 2147483647 h 335"/>
              <a:gd name="T60" fmla="*/ 2147483647 w 257"/>
              <a:gd name="T61" fmla="*/ 2147483647 h 335"/>
              <a:gd name="T62" fmla="*/ 2147483647 w 257"/>
              <a:gd name="T63" fmla="*/ 2147483647 h 335"/>
              <a:gd name="T64" fmla="*/ 2147483647 w 257"/>
              <a:gd name="T65" fmla="*/ 2147483647 h 335"/>
              <a:gd name="T66" fmla="*/ 2147483647 w 257"/>
              <a:gd name="T67" fmla="*/ 2147483647 h 335"/>
              <a:gd name="T68" fmla="*/ 2147483647 w 257"/>
              <a:gd name="T69" fmla="*/ 2147483647 h 335"/>
              <a:gd name="T70" fmla="*/ 2147483647 w 257"/>
              <a:gd name="T71" fmla="*/ 2147483647 h 335"/>
              <a:gd name="T72" fmla="*/ 2147483647 w 257"/>
              <a:gd name="T73" fmla="*/ 2147483647 h 335"/>
              <a:gd name="T74" fmla="*/ 2147483647 w 257"/>
              <a:gd name="T75" fmla="*/ 2147483647 h 335"/>
              <a:gd name="T76" fmla="*/ 2147483647 w 257"/>
              <a:gd name="T77" fmla="*/ 2147483647 h 335"/>
              <a:gd name="T78" fmla="*/ 2147483647 w 257"/>
              <a:gd name="T79" fmla="*/ 2147483647 h 335"/>
              <a:gd name="T80" fmla="*/ 2147483647 w 257"/>
              <a:gd name="T81" fmla="*/ 2147483647 h 335"/>
              <a:gd name="T82" fmla="*/ 2147483647 w 257"/>
              <a:gd name="T83" fmla="*/ 2147483647 h 335"/>
              <a:gd name="T84" fmla="*/ 2147483647 w 257"/>
              <a:gd name="T85" fmla="*/ 2147483647 h 335"/>
              <a:gd name="T86" fmla="*/ 2147483647 w 257"/>
              <a:gd name="T87" fmla="*/ 2147483647 h 335"/>
              <a:gd name="T88" fmla="*/ 2147483647 w 257"/>
              <a:gd name="T89" fmla="*/ 2147483647 h 335"/>
              <a:gd name="T90" fmla="*/ 2147483647 w 257"/>
              <a:gd name="T91" fmla="*/ 2147483647 h 335"/>
              <a:gd name="T92" fmla="*/ 2147483647 w 257"/>
              <a:gd name="T93" fmla="*/ 2147483647 h 335"/>
              <a:gd name="T94" fmla="*/ 2147483647 w 257"/>
              <a:gd name="T95" fmla="*/ 2147483647 h 335"/>
              <a:gd name="T96" fmla="*/ 2147483647 w 257"/>
              <a:gd name="T97" fmla="*/ 2147483647 h 335"/>
              <a:gd name="T98" fmla="*/ 2147483647 w 257"/>
              <a:gd name="T99" fmla="*/ 2147483647 h 3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335">
                <a:moveTo>
                  <a:pt x="249" y="319"/>
                </a:moveTo>
                <a:cubicBezTo>
                  <a:pt x="230" y="319"/>
                  <a:pt x="230" y="319"/>
                  <a:pt x="230" y="319"/>
                </a:cubicBezTo>
                <a:cubicBezTo>
                  <a:pt x="227" y="281"/>
                  <a:pt x="204" y="217"/>
                  <a:pt x="164" y="187"/>
                </a:cubicBezTo>
                <a:cubicBezTo>
                  <a:pt x="158" y="181"/>
                  <a:pt x="155" y="174"/>
                  <a:pt x="155" y="167"/>
                </a:cubicBezTo>
                <a:cubicBezTo>
                  <a:pt x="155" y="160"/>
                  <a:pt x="158" y="153"/>
                  <a:pt x="165" y="147"/>
                </a:cubicBezTo>
                <a:cubicBezTo>
                  <a:pt x="184" y="131"/>
                  <a:pt x="201" y="105"/>
                  <a:pt x="214" y="74"/>
                </a:cubicBezTo>
                <a:cubicBezTo>
                  <a:pt x="215" y="70"/>
                  <a:pt x="213" y="65"/>
                  <a:pt x="209" y="64"/>
                </a:cubicBezTo>
                <a:cubicBezTo>
                  <a:pt x="205" y="62"/>
                  <a:pt x="200" y="64"/>
                  <a:pt x="199" y="68"/>
                </a:cubicBezTo>
                <a:cubicBezTo>
                  <a:pt x="195" y="79"/>
                  <a:pt x="190" y="88"/>
                  <a:pt x="185" y="97"/>
                </a:cubicBezTo>
                <a:cubicBezTo>
                  <a:pt x="72" y="97"/>
                  <a:pt x="72" y="97"/>
                  <a:pt x="72" y="97"/>
                </a:cubicBezTo>
                <a:cubicBezTo>
                  <a:pt x="56" y="70"/>
                  <a:pt x="47" y="39"/>
                  <a:pt x="45" y="16"/>
                </a:cubicBezTo>
                <a:cubicBezTo>
                  <a:pt x="212" y="16"/>
                  <a:pt x="212" y="16"/>
                  <a:pt x="212" y="16"/>
                </a:cubicBezTo>
                <a:cubicBezTo>
                  <a:pt x="211" y="23"/>
                  <a:pt x="210" y="30"/>
                  <a:pt x="208" y="38"/>
                </a:cubicBezTo>
                <a:cubicBezTo>
                  <a:pt x="207" y="42"/>
                  <a:pt x="210" y="47"/>
                  <a:pt x="214" y="48"/>
                </a:cubicBezTo>
                <a:cubicBezTo>
                  <a:pt x="219" y="49"/>
                  <a:pt x="223" y="46"/>
                  <a:pt x="224" y="42"/>
                </a:cubicBezTo>
                <a:cubicBezTo>
                  <a:pt x="226" y="33"/>
                  <a:pt x="227" y="24"/>
                  <a:pt x="228" y="16"/>
                </a:cubicBezTo>
                <a:cubicBezTo>
                  <a:pt x="249" y="16"/>
                  <a:pt x="249" y="16"/>
                  <a:pt x="249" y="16"/>
                </a:cubicBezTo>
                <a:cubicBezTo>
                  <a:pt x="253" y="16"/>
                  <a:pt x="257" y="13"/>
                  <a:pt x="257" y="8"/>
                </a:cubicBezTo>
                <a:cubicBezTo>
                  <a:pt x="257" y="4"/>
                  <a:pt x="253" y="0"/>
                  <a:pt x="249" y="0"/>
                </a:cubicBezTo>
                <a:cubicBezTo>
                  <a:pt x="8" y="0"/>
                  <a:pt x="8" y="0"/>
                  <a:pt x="8" y="0"/>
                </a:cubicBezTo>
                <a:cubicBezTo>
                  <a:pt x="3" y="0"/>
                  <a:pt x="0" y="4"/>
                  <a:pt x="0" y="8"/>
                </a:cubicBezTo>
                <a:cubicBezTo>
                  <a:pt x="0" y="13"/>
                  <a:pt x="3" y="16"/>
                  <a:pt x="8" y="16"/>
                </a:cubicBezTo>
                <a:cubicBezTo>
                  <a:pt x="29" y="16"/>
                  <a:pt x="29" y="16"/>
                  <a:pt x="29" y="16"/>
                </a:cubicBezTo>
                <a:cubicBezTo>
                  <a:pt x="31" y="53"/>
                  <a:pt x="54" y="116"/>
                  <a:pt x="92" y="147"/>
                </a:cubicBezTo>
                <a:cubicBezTo>
                  <a:pt x="99" y="154"/>
                  <a:pt x="102" y="160"/>
                  <a:pt x="102" y="167"/>
                </a:cubicBezTo>
                <a:cubicBezTo>
                  <a:pt x="102" y="174"/>
                  <a:pt x="99" y="180"/>
                  <a:pt x="92" y="187"/>
                </a:cubicBezTo>
                <a:cubicBezTo>
                  <a:pt x="53" y="217"/>
                  <a:pt x="30" y="281"/>
                  <a:pt x="27" y="319"/>
                </a:cubicBezTo>
                <a:cubicBezTo>
                  <a:pt x="8" y="319"/>
                  <a:pt x="8" y="319"/>
                  <a:pt x="8" y="319"/>
                </a:cubicBezTo>
                <a:cubicBezTo>
                  <a:pt x="3" y="319"/>
                  <a:pt x="0" y="323"/>
                  <a:pt x="0" y="327"/>
                </a:cubicBezTo>
                <a:cubicBezTo>
                  <a:pt x="0" y="332"/>
                  <a:pt x="3" y="335"/>
                  <a:pt x="8" y="335"/>
                </a:cubicBezTo>
                <a:cubicBezTo>
                  <a:pt x="249" y="335"/>
                  <a:pt x="249" y="335"/>
                  <a:pt x="249" y="335"/>
                </a:cubicBezTo>
                <a:cubicBezTo>
                  <a:pt x="253" y="335"/>
                  <a:pt x="257" y="332"/>
                  <a:pt x="257" y="327"/>
                </a:cubicBezTo>
                <a:cubicBezTo>
                  <a:pt x="257" y="323"/>
                  <a:pt x="253" y="319"/>
                  <a:pt x="249" y="319"/>
                </a:cubicBezTo>
                <a:close/>
                <a:moveTo>
                  <a:pt x="182" y="319"/>
                </a:moveTo>
                <a:cubicBezTo>
                  <a:pt x="179" y="298"/>
                  <a:pt x="168" y="266"/>
                  <a:pt x="149" y="252"/>
                </a:cubicBezTo>
                <a:cubicBezTo>
                  <a:pt x="147" y="250"/>
                  <a:pt x="138" y="243"/>
                  <a:pt x="128" y="243"/>
                </a:cubicBezTo>
                <a:cubicBezTo>
                  <a:pt x="118" y="243"/>
                  <a:pt x="110" y="250"/>
                  <a:pt x="108" y="252"/>
                </a:cubicBezTo>
                <a:cubicBezTo>
                  <a:pt x="89" y="266"/>
                  <a:pt x="77" y="298"/>
                  <a:pt x="75" y="319"/>
                </a:cubicBezTo>
                <a:cubicBezTo>
                  <a:pt x="43" y="319"/>
                  <a:pt x="43" y="319"/>
                  <a:pt x="43" y="319"/>
                </a:cubicBezTo>
                <a:cubicBezTo>
                  <a:pt x="46" y="283"/>
                  <a:pt x="68" y="225"/>
                  <a:pt x="102" y="199"/>
                </a:cubicBezTo>
                <a:cubicBezTo>
                  <a:pt x="102" y="199"/>
                  <a:pt x="102" y="199"/>
                  <a:pt x="103" y="199"/>
                </a:cubicBezTo>
                <a:cubicBezTo>
                  <a:pt x="113" y="189"/>
                  <a:pt x="118" y="179"/>
                  <a:pt x="118" y="167"/>
                </a:cubicBezTo>
                <a:cubicBezTo>
                  <a:pt x="118" y="160"/>
                  <a:pt x="116" y="153"/>
                  <a:pt x="112" y="147"/>
                </a:cubicBezTo>
                <a:cubicBezTo>
                  <a:pt x="117" y="149"/>
                  <a:pt x="123" y="151"/>
                  <a:pt x="128" y="151"/>
                </a:cubicBezTo>
                <a:cubicBezTo>
                  <a:pt x="133" y="151"/>
                  <a:pt x="139" y="149"/>
                  <a:pt x="144" y="147"/>
                </a:cubicBezTo>
                <a:cubicBezTo>
                  <a:pt x="140" y="153"/>
                  <a:pt x="139" y="160"/>
                  <a:pt x="139" y="167"/>
                </a:cubicBezTo>
                <a:cubicBezTo>
                  <a:pt x="139" y="179"/>
                  <a:pt x="144" y="190"/>
                  <a:pt x="154" y="199"/>
                </a:cubicBezTo>
                <a:cubicBezTo>
                  <a:pt x="154" y="199"/>
                  <a:pt x="154" y="199"/>
                  <a:pt x="154" y="199"/>
                </a:cubicBezTo>
                <a:cubicBezTo>
                  <a:pt x="189" y="225"/>
                  <a:pt x="210" y="283"/>
                  <a:pt x="214" y="319"/>
                </a:cubicBezTo>
                <a:lnTo>
                  <a:pt x="182" y="319"/>
                </a:lnTo>
                <a:close/>
              </a:path>
            </a:pathLst>
          </a:custGeom>
          <a:solidFill>
            <a:srgbClr val="E32119"/>
          </a:solidFill>
          <a:ln>
            <a:noFill/>
          </a:ln>
        </p:spPr>
        <p:txBody>
          <a:bodyPr/>
          <a:lstStyle/>
          <a:p>
            <a:endParaRPr lang="en-US"/>
          </a:p>
        </p:txBody>
      </p:sp>
      <p:sp>
        <p:nvSpPr>
          <p:cNvPr id="13" name="Freeform 6"/>
          <p:cNvSpPr>
            <a:spLocks noChangeAspect="1" noEditPoints="1"/>
          </p:cNvSpPr>
          <p:nvPr/>
        </p:nvSpPr>
        <p:spPr bwMode="auto">
          <a:xfrm>
            <a:off x="8975652" y="2862946"/>
            <a:ext cx="1438187" cy="1040314"/>
          </a:xfrm>
          <a:custGeom>
            <a:avLst/>
            <a:gdLst>
              <a:gd name="T0" fmla="*/ 2147483647 w 334"/>
              <a:gd name="T1" fmla="*/ 2147483647 h 322"/>
              <a:gd name="T2" fmla="*/ 2147483647 w 334"/>
              <a:gd name="T3" fmla="*/ 2147483647 h 322"/>
              <a:gd name="T4" fmla="*/ 2147483647 w 334"/>
              <a:gd name="T5" fmla="*/ 2147483647 h 322"/>
              <a:gd name="T6" fmla="*/ 2147483647 w 334"/>
              <a:gd name="T7" fmla="*/ 2147483647 h 322"/>
              <a:gd name="T8" fmla="*/ 2147483647 w 334"/>
              <a:gd name="T9" fmla="*/ 2147483647 h 322"/>
              <a:gd name="T10" fmla="*/ 2147483647 w 334"/>
              <a:gd name="T11" fmla="*/ 2147483647 h 322"/>
              <a:gd name="T12" fmla="*/ 2147483647 w 334"/>
              <a:gd name="T13" fmla="*/ 2147483647 h 322"/>
              <a:gd name="T14" fmla="*/ 2147483647 w 334"/>
              <a:gd name="T15" fmla="*/ 0 h 322"/>
              <a:gd name="T16" fmla="*/ 2147483647 w 334"/>
              <a:gd name="T17" fmla="*/ 2147483647 h 322"/>
              <a:gd name="T18" fmla="*/ 0 w 334"/>
              <a:gd name="T19" fmla="*/ 2147483647 h 322"/>
              <a:gd name="T20" fmla="*/ 2147483647 w 334"/>
              <a:gd name="T21" fmla="*/ 2147483647 h 322"/>
              <a:gd name="T22" fmla="*/ 2147483647 w 334"/>
              <a:gd name="T23" fmla="*/ 2147483647 h 322"/>
              <a:gd name="T24" fmla="*/ 2147483647 w 334"/>
              <a:gd name="T25" fmla="*/ 2147483647 h 322"/>
              <a:gd name="T26" fmla="*/ 2147483647 w 334"/>
              <a:gd name="T27" fmla="*/ 2147483647 h 322"/>
              <a:gd name="T28" fmla="*/ 2147483647 w 334"/>
              <a:gd name="T29" fmla="*/ 2147483647 h 322"/>
              <a:gd name="T30" fmla="*/ 2147483647 w 334"/>
              <a:gd name="T31" fmla="*/ 2147483647 h 322"/>
              <a:gd name="T32" fmla="*/ 2147483647 w 334"/>
              <a:gd name="T33" fmla="*/ 2147483647 h 322"/>
              <a:gd name="T34" fmla="*/ 2147483647 w 334"/>
              <a:gd name="T35" fmla="*/ 2147483647 h 322"/>
              <a:gd name="T36" fmla="*/ 2147483647 w 334"/>
              <a:gd name="T37" fmla="*/ 2147483647 h 322"/>
              <a:gd name="T38" fmla="*/ 2147483647 w 334"/>
              <a:gd name="T39" fmla="*/ 2147483647 h 322"/>
              <a:gd name="T40" fmla="*/ 2147483647 w 334"/>
              <a:gd name="T41" fmla="*/ 2147483647 h 322"/>
              <a:gd name="T42" fmla="*/ 2147483647 w 334"/>
              <a:gd name="T43" fmla="*/ 2147483647 h 322"/>
              <a:gd name="T44" fmla="*/ 2147483647 w 334"/>
              <a:gd name="T45" fmla="*/ 2147483647 h 322"/>
              <a:gd name="T46" fmla="*/ 2147483647 w 334"/>
              <a:gd name="T47" fmla="*/ 2147483647 h 322"/>
              <a:gd name="T48" fmla="*/ 2147483647 w 334"/>
              <a:gd name="T49" fmla="*/ 2147483647 h 322"/>
              <a:gd name="T50" fmla="*/ 2147483647 w 334"/>
              <a:gd name="T51" fmla="*/ 2147483647 h 322"/>
              <a:gd name="T52" fmla="*/ 2147483647 w 334"/>
              <a:gd name="T53" fmla="*/ 2147483647 h 322"/>
              <a:gd name="T54" fmla="*/ 2147483647 w 334"/>
              <a:gd name="T55" fmla="*/ 2147483647 h 322"/>
              <a:gd name="T56" fmla="*/ 2147483647 w 334"/>
              <a:gd name="T57" fmla="*/ 2147483647 h 322"/>
              <a:gd name="T58" fmla="*/ 2147483647 w 334"/>
              <a:gd name="T59" fmla="*/ 2147483647 h 322"/>
              <a:gd name="T60" fmla="*/ 2147483647 w 334"/>
              <a:gd name="T61" fmla="*/ 2147483647 h 322"/>
              <a:gd name="T62" fmla="*/ 2147483647 w 334"/>
              <a:gd name="T63" fmla="*/ 2147483647 h 322"/>
              <a:gd name="T64" fmla="*/ 2147483647 w 334"/>
              <a:gd name="T65" fmla="*/ 2147483647 h 322"/>
              <a:gd name="T66" fmla="*/ 2147483647 w 334"/>
              <a:gd name="T67" fmla="*/ 2147483647 h 322"/>
              <a:gd name="T68" fmla="*/ 2147483647 w 334"/>
              <a:gd name="T69" fmla="*/ 2147483647 h 322"/>
              <a:gd name="T70" fmla="*/ 2147483647 w 334"/>
              <a:gd name="T71" fmla="*/ 2147483647 h 3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34" h="322">
                <a:moveTo>
                  <a:pt x="262" y="226"/>
                </a:moveTo>
                <a:cubicBezTo>
                  <a:pt x="305" y="208"/>
                  <a:pt x="334" y="166"/>
                  <a:pt x="334" y="118"/>
                </a:cubicBezTo>
                <a:cubicBezTo>
                  <a:pt x="334" y="89"/>
                  <a:pt x="324" y="61"/>
                  <a:pt x="304" y="39"/>
                </a:cubicBezTo>
                <a:cubicBezTo>
                  <a:pt x="302" y="36"/>
                  <a:pt x="296" y="36"/>
                  <a:pt x="293" y="39"/>
                </a:cubicBezTo>
                <a:cubicBezTo>
                  <a:pt x="290" y="42"/>
                  <a:pt x="290" y="47"/>
                  <a:pt x="293" y="50"/>
                </a:cubicBezTo>
                <a:cubicBezTo>
                  <a:pt x="309" y="69"/>
                  <a:pt x="318" y="93"/>
                  <a:pt x="318" y="118"/>
                </a:cubicBezTo>
                <a:cubicBezTo>
                  <a:pt x="318" y="160"/>
                  <a:pt x="292" y="197"/>
                  <a:pt x="254" y="212"/>
                </a:cubicBezTo>
                <a:cubicBezTo>
                  <a:pt x="220" y="153"/>
                  <a:pt x="220" y="153"/>
                  <a:pt x="220" y="153"/>
                </a:cubicBezTo>
                <a:cubicBezTo>
                  <a:pt x="220" y="75"/>
                  <a:pt x="220" y="75"/>
                  <a:pt x="220" y="75"/>
                </a:cubicBezTo>
                <a:cubicBezTo>
                  <a:pt x="220" y="65"/>
                  <a:pt x="212" y="57"/>
                  <a:pt x="202" y="57"/>
                </a:cubicBezTo>
                <a:cubicBezTo>
                  <a:pt x="134" y="57"/>
                  <a:pt x="134" y="57"/>
                  <a:pt x="134" y="57"/>
                </a:cubicBezTo>
                <a:cubicBezTo>
                  <a:pt x="153" y="32"/>
                  <a:pt x="183" y="16"/>
                  <a:pt x="216" y="16"/>
                </a:cubicBezTo>
                <a:cubicBezTo>
                  <a:pt x="235" y="16"/>
                  <a:pt x="254" y="21"/>
                  <a:pt x="271" y="31"/>
                </a:cubicBezTo>
                <a:cubicBezTo>
                  <a:pt x="274" y="34"/>
                  <a:pt x="279" y="33"/>
                  <a:pt x="282" y="29"/>
                </a:cubicBezTo>
                <a:cubicBezTo>
                  <a:pt x="284" y="25"/>
                  <a:pt x="283" y="20"/>
                  <a:pt x="279" y="18"/>
                </a:cubicBezTo>
                <a:cubicBezTo>
                  <a:pt x="260" y="6"/>
                  <a:pt x="239" y="0"/>
                  <a:pt x="216" y="0"/>
                </a:cubicBezTo>
                <a:cubicBezTo>
                  <a:pt x="173" y="0"/>
                  <a:pt x="136" y="22"/>
                  <a:pt x="115" y="57"/>
                </a:cubicBezTo>
                <a:cubicBezTo>
                  <a:pt x="19" y="57"/>
                  <a:pt x="19" y="57"/>
                  <a:pt x="19" y="57"/>
                </a:cubicBezTo>
                <a:cubicBezTo>
                  <a:pt x="9" y="57"/>
                  <a:pt x="0" y="65"/>
                  <a:pt x="0" y="75"/>
                </a:cubicBezTo>
                <a:cubicBezTo>
                  <a:pt x="0" y="258"/>
                  <a:pt x="0" y="258"/>
                  <a:pt x="0" y="258"/>
                </a:cubicBezTo>
                <a:cubicBezTo>
                  <a:pt x="0" y="268"/>
                  <a:pt x="9" y="276"/>
                  <a:pt x="19" y="276"/>
                </a:cubicBezTo>
                <a:cubicBezTo>
                  <a:pt x="80" y="276"/>
                  <a:pt x="80" y="276"/>
                  <a:pt x="80" y="276"/>
                </a:cubicBezTo>
                <a:cubicBezTo>
                  <a:pt x="61" y="310"/>
                  <a:pt x="61" y="310"/>
                  <a:pt x="61" y="310"/>
                </a:cubicBezTo>
                <a:cubicBezTo>
                  <a:pt x="60" y="312"/>
                  <a:pt x="60" y="315"/>
                  <a:pt x="61" y="318"/>
                </a:cubicBezTo>
                <a:cubicBezTo>
                  <a:pt x="62" y="320"/>
                  <a:pt x="65" y="322"/>
                  <a:pt x="68" y="322"/>
                </a:cubicBezTo>
                <a:cubicBezTo>
                  <a:pt x="304" y="322"/>
                  <a:pt x="304" y="322"/>
                  <a:pt x="304" y="322"/>
                </a:cubicBezTo>
                <a:cubicBezTo>
                  <a:pt x="304" y="322"/>
                  <a:pt x="304" y="322"/>
                  <a:pt x="304" y="322"/>
                </a:cubicBezTo>
                <a:cubicBezTo>
                  <a:pt x="308" y="322"/>
                  <a:pt x="312" y="318"/>
                  <a:pt x="312" y="314"/>
                </a:cubicBezTo>
                <a:cubicBezTo>
                  <a:pt x="312" y="312"/>
                  <a:pt x="311" y="310"/>
                  <a:pt x="310" y="309"/>
                </a:cubicBezTo>
                <a:lnTo>
                  <a:pt x="262" y="226"/>
                </a:lnTo>
                <a:close/>
                <a:moveTo>
                  <a:pt x="239" y="217"/>
                </a:moveTo>
                <a:cubicBezTo>
                  <a:pt x="233" y="218"/>
                  <a:pt x="227" y="219"/>
                  <a:pt x="220" y="220"/>
                </a:cubicBezTo>
                <a:cubicBezTo>
                  <a:pt x="220" y="185"/>
                  <a:pt x="220" y="185"/>
                  <a:pt x="220" y="185"/>
                </a:cubicBezTo>
                <a:lnTo>
                  <a:pt x="239" y="217"/>
                </a:lnTo>
                <a:close/>
                <a:moveTo>
                  <a:pt x="139" y="207"/>
                </a:moveTo>
                <a:cubicBezTo>
                  <a:pt x="157" y="222"/>
                  <a:pt x="179" y="233"/>
                  <a:pt x="204" y="235"/>
                </a:cubicBezTo>
                <a:cubicBezTo>
                  <a:pt x="204" y="258"/>
                  <a:pt x="204" y="258"/>
                  <a:pt x="204" y="258"/>
                </a:cubicBezTo>
                <a:cubicBezTo>
                  <a:pt x="204" y="260"/>
                  <a:pt x="203" y="261"/>
                  <a:pt x="202" y="261"/>
                </a:cubicBezTo>
                <a:cubicBezTo>
                  <a:pt x="108" y="261"/>
                  <a:pt x="108" y="261"/>
                  <a:pt x="108" y="261"/>
                </a:cubicBezTo>
                <a:lnTo>
                  <a:pt x="139" y="207"/>
                </a:lnTo>
                <a:close/>
                <a:moveTo>
                  <a:pt x="147" y="193"/>
                </a:moveTo>
                <a:cubicBezTo>
                  <a:pt x="186" y="125"/>
                  <a:pt x="186" y="125"/>
                  <a:pt x="186" y="125"/>
                </a:cubicBezTo>
                <a:cubicBezTo>
                  <a:pt x="204" y="157"/>
                  <a:pt x="204" y="157"/>
                  <a:pt x="204" y="157"/>
                </a:cubicBezTo>
                <a:cubicBezTo>
                  <a:pt x="204" y="219"/>
                  <a:pt x="204" y="219"/>
                  <a:pt x="204" y="219"/>
                </a:cubicBezTo>
                <a:cubicBezTo>
                  <a:pt x="182" y="216"/>
                  <a:pt x="162" y="207"/>
                  <a:pt x="147" y="193"/>
                </a:cubicBezTo>
                <a:close/>
                <a:moveTo>
                  <a:pt x="202" y="72"/>
                </a:moveTo>
                <a:cubicBezTo>
                  <a:pt x="203" y="72"/>
                  <a:pt x="204" y="74"/>
                  <a:pt x="204" y="75"/>
                </a:cubicBezTo>
                <a:cubicBezTo>
                  <a:pt x="204" y="126"/>
                  <a:pt x="204" y="126"/>
                  <a:pt x="204" y="126"/>
                </a:cubicBezTo>
                <a:cubicBezTo>
                  <a:pt x="193" y="106"/>
                  <a:pt x="193" y="106"/>
                  <a:pt x="193" y="106"/>
                </a:cubicBezTo>
                <a:cubicBezTo>
                  <a:pt x="191" y="103"/>
                  <a:pt x="189" y="102"/>
                  <a:pt x="186" y="102"/>
                </a:cubicBezTo>
                <a:cubicBezTo>
                  <a:pt x="183" y="102"/>
                  <a:pt x="180" y="103"/>
                  <a:pt x="179" y="106"/>
                </a:cubicBezTo>
                <a:cubicBezTo>
                  <a:pt x="136" y="180"/>
                  <a:pt x="136" y="180"/>
                  <a:pt x="136" y="180"/>
                </a:cubicBezTo>
                <a:cubicBezTo>
                  <a:pt x="122" y="163"/>
                  <a:pt x="114" y="141"/>
                  <a:pt x="114" y="118"/>
                </a:cubicBezTo>
                <a:cubicBezTo>
                  <a:pt x="114" y="101"/>
                  <a:pt x="118" y="86"/>
                  <a:pt x="125" y="72"/>
                </a:cubicBezTo>
                <a:lnTo>
                  <a:pt x="202" y="72"/>
                </a:lnTo>
                <a:close/>
                <a:moveTo>
                  <a:pt x="19" y="261"/>
                </a:moveTo>
                <a:cubicBezTo>
                  <a:pt x="17" y="261"/>
                  <a:pt x="16" y="260"/>
                  <a:pt x="16" y="258"/>
                </a:cubicBezTo>
                <a:cubicBezTo>
                  <a:pt x="16" y="75"/>
                  <a:pt x="16" y="75"/>
                  <a:pt x="16" y="75"/>
                </a:cubicBezTo>
                <a:cubicBezTo>
                  <a:pt x="16" y="74"/>
                  <a:pt x="17" y="72"/>
                  <a:pt x="19" y="72"/>
                </a:cubicBezTo>
                <a:cubicBezTo>
                  <a:pt x="107" y="72"/>
                  <a:pt x="107" y="72"/>
                  <a:pt x="107" y="72"/>
                </a:cubicBezTo>
                <a:cubicBezTo>
                  <a:pt x="101" y="86"/>
                  <a:pt x="98" y="102"/>
                  <a:pt x="98" y="118"/>
                </a:cubicBezTo>
                <a:cubicBezTo>
                  <a:pt x="98" y="147"/>
                  <a:pt x="109" y="174"/>
                  <a:pt x="127" y="195"/>
                </a:cubicBezTo>
                <a:cubicBezTo>
                  <a:pt x="89" y="261"/>
                  <a:pt x="89" y="261"/>
                  <a:pt x="89" y="261"/>
                </a:cubicBezTo>
                <a:lnTo>
                  <a:pt x="19" y="261"/>
                </a:lnTo>
                <a:close/>
                <a:moveTo>
                  <a:pt x="82" y="306"/>
                </a:moveTo>
                <a:cubicBezTo>
                  <a:pt x="99" y="276"/>
                  <a:pt x="99" y="276"/>
                  <a:pt x="99" y="276"/>
                </a:cubicBezTo>
                <a:cubicBezTo>
                  <a:pt x="202" y="276"/>
                  <a:pt x="202" y="276"/>
                  <a:pt x="202" y="276"/>
                </a:cubicBezTo>
                <a:cubicBezTo>
                  <a:pt x="212" y="276"/>
                  <a:pt x="220" y="268"/>
                  <a:pt x="220" y="258"/>
                </a:cubicBezTo>
                <a:cubicBezTo>
                  <a:pt x="220" y="236"/>
                  <a:pt x="220" y="236"/>
                  <a:pt x="220" y="236"/>
                </a:cubicBezTo>
                <a:cubicBezTo>
                  <a:pt x="230" y="235"/>
                  <a:pt x="239" y="234"/>
                  <a:pt x="247" y="231"/>
                </a:cubicBezTo>
                <a:cubicBezTo>
                  <a:pt x="290" y="306"/>
                  <a:pt x="290" y="306"/>
                  <a:pt x="290" y="306"/>
                </a:cubicBezTo>
                <a:lnTo>
                  <a:pt x="82" y="306"/>
                </a:lnTo>
                <a:close/>
              </a:path>
            </a:pathLst>
          </a:custGeom>
          <a:solidFill>
            <a:srgbClr val="E32119"/>
          </a:solidFill>
          <a:ln>
            <a:noFill/>
          </a:ln>
        </p:spPr>
        <p:txBody>
          <a:bodyPr/>
          <a:lstStyle/>
          <a:p>
            <a:endParaRPr lang="en-US"/>
          </a:p>
        </p:txBody>
      </p:sp>
      <p:sp>
        <p:nvSpPr>
          <p:cNvPr id="14" name="Freeform 3"/>
          <p:cNvSpPr>
            <a:spLocks noChangeAspect="1" noEditPoints="1"/>
          </p:cNvSpPr>
          <p:nvPr/>
        </p:nvSpPr>
        <p:spPr bwMode="auto">
          <a:xfrm>
            <a:off x="8883324" y="4653136"/>
            <a:ext cx="1622845" cy="629768"/>
          </a:xfrm>
          <a:custGeom>
            <a:avLst/>
            <a:gdLst>
              <a:gd name="T0" fmla="*/ 2147483647 w 413"/>
              <a:gd name="T1" fmla="*/ 2147483647 h 214"/>
              <a:gd name="T2" fmla="*/ 2147483647 w 413"/>
              <a:gd name="T3" fmla="*/ 0 h 214"/>
              <a:gd name="T4" fmla="*/ 0 w 413"/>
              <a:gd name="T5" fmla="*/ 2147483647 h 214"/>
              <a:gd name="T6" fmla="*/ 2147483647 w 413"/>
              <a:gd name="T7" fmla="*/ 2147483647 h 214"/>
              <a:gd name="T8" fmla="*/ 2147483647 w 413"/>
              <a:gd name="T9" fmla="*/ 2147483647 h 214"/>
              <a:gd name="T10" fmla="*/ 2147483647 w 413"/>
              <a:gd name="T11" fmla="*/ 2147483647 h 214"/>
              <a:gd name="T12" fmla="*/ 2147483647 w 413"/>
              <a:gd name="T13" fmla="*/ 2147483647 h 214"/>
              <a:gd name="T14" fmla="*/ 2147483647 w 413"/>
              <a:gd name="T15" fmla="*/ 2147483647 h 214"/>
              <a:gd name="T16" fmla="*/ 2147483647 w 413"/>
              <a:gd name="T17" fmla="*/ 2147483647 h 214"/>
              <a:gd name="T18" fmla="*/ 2147483647 w 413"/>
              <a:gd name="T19" fmla="*/ 2147483647 h 214"/>
              <a:gd name="T20" fmla="*/ 2147483647 w 413"/>
              <a:gd name="T21" fmla="*/ 2147483647 h 214"/>
              <a:gd name="T22" fmla="*/ 2147483647 w 413"/>
              <a:gd name="T23" fmla="*/ 2147483647 h 214"/>
              <a:gd name="T24" fmla="*/ 2147483647 w 413"/>
              <a:gd name="T25" fmla="*/ 2147483647 h 214"/>
              <a:gd name="T26" fmla="*/ 2147483647 w 413"/>
              <a:gd name="T27" fmla="*/ 2147483647 h 214"/>
              <a:gd name="T28" fmla="*/ 2147483647 w 413"/>
              <a:gd name="T29" fmla="*/ 2147483647 h 214"/>
              <a:gd name="T30" fmla="*/ 2147483647 w 413"/>
              <a:gd name="T31" fmla="*/ 2147483647 h 214"/>
              <a:gd name="T32" fmla="*/ 2147483647 w 413"/>
              <a:gd name="T33" fmla="*/ 2147483647 h 214"/>
              <a:gd name="T34" fmla="*/ 2147483647 w 413"/>
              <a:gd name="T35" fmla="*/ 2147483647 h 214"/>
              <a:gd name="T36" fmla="*/ 2147483647 w 413"/>
              <a:gd name="T37" fmla="*/ 2147483647 h 214"/>
              <a:gd name="T38" fmla="*/ 2147483647 w 413"/>
              <a:gd name="T39" fmla="*/ 2147483647 h 214"/>
              <a:gd name="T40" fmla="*/ 2147483647 w 413"/>
              <a:gd name="T41" fmla="*/ 2147483647 h 214"/>
              <a:gd name="T42" fmla="*/ 2147483647 w 413"/>
              <a:gd name="T43" fmla="*/ 2147483647 h 214"/>
              <a:gd name="T44" fmla="*/ 2147483647 w 413"/>
              <a:gd name="T45" fmla="*/ 2147483647 h 214"/>
              <a:gd name="T46" fmla="*/ 2147483647 w 413"/>
              <a:gd name="T47" fmla="*/ 2147483647 h 214"/>
              <a:gd name="T48" fmla="*/ 2147483647 w 413"/>
              <a:gd name="T49" fmla="*/ 2147483647 h 214"/>
              <a:gd name="T50" fmla="*/ 2147483647 w 413"/>
              <a:gd name="T51" fmla="*/ 2147483647 h 214"/>
              <a:gd name="T52" fmla="*/ 2147483647 w 413"/>
              <a:gd name="T53" fmla="*/ 2147483647 h 214"/>
              <a:gd name="T54" fmla="*/ 2147483647 w 413"/>
              <a:gd name="T55" fmla="*/ 2147483647 h 214"/>
              <a:gd name="T56" fmla="*/ 2147483647 w 413"/>
              <a:gd name="T57" fmla="*/ 2147483647 h 214"/>
              <a:gd name="T58" fmla="*/ 2147483647 w 413"/>
              <a:gd name="T59" fmla="*/ 2147483647 h 214"/>
              <a:gd name="T60" fmla="*/ 2147483647 w 413"/>
              <a:gd name="T61" fmla="*/ 2147483647 h 214"/>
              <a:gd name="T62" fmla="*/ 2147483647 w 413"/>
              <a:gd name="T63" fmla="*/ 2147483647 h 214"/>
              <a:gd name="T64" fmla="*/ 2147483647 w 413"/>
              <a:gd name="T65" fmla="*/ 2147483647 h 214"/>
              <a:gd name="T66" fmla="*/ 2147483647 w 413"/>
              <a:gd name="T67" fmla="*/ 2147483647 h 214"/>
              <a:gd name="T68" fmla="*/ 2147483647 w 413"/>
              <a:gd name="T69" fmla="*/ 2147483647 h 214"/>
              <a:gd name="T70" fmla="*/ 2147483647 w 413"/>
              <a:gd name="T71" fmla="*/ 2147483647 h 214"/>
              <a:gd name="T72" fmla="*/ 2147483647 w 413"/>
              <a:gd name="T73" fmla="*/ 2147483647 h 214"/>
              <a:gd name="T74" fmla="*/ 2147483647 w 413"/>
              <a:gd name="T75" fmla="*/ 2147483647 h 214"/>
              <a:gd name="T76" fmla="*/ 2147483647 w 413"/>
              <a:gd name="T77" fmla="*/ 2147483647 h 214"/>
              <a:gd name="T78" fmla="*/ 2147483647 w 413"/>
              <a:gd name="T79" fmla="*/ 2147483647 h 214"/>
              <a:gd name="T80" fmla="*/ 2147483647 w 413"/>
              <a:gd name="T81" fmla="*/ 2147483647 h 214"/>
              <a:gd name="T82" fmla="*/ 2147483647 w 413"/>
              <a:gd name="T83" fmla="*/ 2147483647 h 214"/>
              <a:gd name="T84" fmla="*/ 2147483647 w 413"/>
              <a:gd name="T85" fmla="*/ 2147483647 h 214"/>
              <a:gd name="T86" fmla="*/ 2147483647 w 413"/>
              <a:gd name="T87" fmla="*/ 2147483647 h 214"/>
              <a:gd name="T88" fmla="*/ 2147483647 w 413"/>
              <a:gd name="T89" fmla="*/ 2147483647 h 214"/>
              <a:gd name="T90" fmla="*/ 2147483647 w 413"/>
              <a:gd name="T91" fmla="*/ 2147483647 h 214"/>
              <a:gd name="T92" fmla="*/ 2147483647 w 413"/>
              <a:gd name="T93" fmla="*/ 2147483647 h 214"/>
              <a:gd name="T94" fmla="*/ 2147483647 w 413"/>
              <a:gd name="T95" fmla="*/ 2147483647 h 214"/>
              <a:gd name="T96" fmla="*/ 2147483647 w 413"/>
              <a:gd name="T97" fmla="*/ 2147483647 h 214"/>
              <a:gd name="T98" fmla="*/ 2147483647 w 413"/>
              <a:gd name="T99" fmla="*/ 2147483647 h 214"/>
              <a:gd name="T100" fmla="*/ 2147483647 w 413"/>
              <a:gd name="T101" fmla="*/ 2147483647 h 214"/>
              <a:gd name="T102" fmla="*/ 2147483647 w 413"/>
              <a:gd name="T103" fmla="*/ 2147483647 h 214"/>
              <a:gd name="T104" fmla="*/ 2147483647 w 413"/>
              <a:gd name="T105" fmla="*/ 2147483647 h 214"/>
              <a:gd name="T106" fmla="*/ 2147483647 w 413"/>
              <a:gd name="T107" fmla="*/ 2147483647 h 214"/>
              <a:gd name="T108" fmla="*/ 2147483647 w 413"/>
              <a:gd name="T109" fmla="*/ 2147483647 h 214"/>
              <a:gd name="T110" fmla="*/ 2147483647 w 413"/>
              <a:gd name="T111" fmla="*/ 2147483647 h 2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13" h="214">
                <a:moveTo>
                  <a:pt x="364" y="73"/>
                </a:moveTo>
                <a:cubicBezTo>
                  <a:pt x="325" y="26"/>
                  <a:pt x="267" y="0"/>
                  <a:pt x="206" y="0"/>
                </a:cubicBezTo>
                <a:cubicBezTo>
                  <a:pt x="92" y="0"/>
                  <a:pt x="0" y="92"/>
                  <a:pt x="0" y="206"/>
                </a:cubicBezTo>
                <a:cubicBezTo>
                  <a:pt x="0" y="210"/>
                  <a:pt x="3" y="214"/>
                  <a:pt x="8" y="214"/>
                </a:cubicBezTo>
                <a:cubicBezTo>
                  <a:pt x="12" y="214"/>
                  <a:pt x="16" y="210"/>
                  <a:pt x="16" y="206"/>
                </a:cubicBezTo>
                <a:cubicBezTo>
                  <a:pt x="16" y="194"/>
                  <a:pt x="17" y="182"/>
                  <a:pt x="19" y="171"/>
                </a:cubicBezTo>
                <a:cubicBezTo>
                  <a:pt x="31" y="175"/>
                  <a:pt x="31" y="175"/>
                  <a:pt x="31" y="175"/>
                </a:cubicBezTo>
                <a:cubicBezTo>
                  <a:pt x="34" y="176"/>
                  <a:pt x="38" y="175"/>
                  <a:pt x="39" y="171"/>
                </a:cubicBezTo>
                <a:cubicBezTo>
                  <a:pt x="50" y="135"/>
                  <a:pt x="50" y="135"/>
                  <a:pt x="50" y="135"/>
                </a:cubicBezTo>
                <a:cubicBezTo>
                  <a:pt x="51" y="132"/>
                  <a:pt x="50" y="129"/>
                  <a:pt x="47" y="128"/>
                </a:cubicBezTo>
                <a:cubicBezTo>
                  <a:pt x="34" y="124"/>
                  <a:pt x="34" y="124"/>
                  <a:pt x="34" y="124"/>
                </a:cubicBezTo>
                <a:cubicBezTo>
                  <a:pt x="44" y="103"/>
                  <a:pt x="58" y="84"/>
                  <a:pt x="75" y="68"/>
                </a:cubicBezTo>
                <a:cubicBezTo>
                  <a:pt x="83" y="78"/>
                  <a:pt x="83" y="78"/>
                  <a:pt x="83" y="78"/>
                </a:cubicBezTo>
                <a:cubicBezTo>
                  <a:pt x="85" y="81"/>
                  <a:pt x="88" y="81"/>
                  <a:pt x="91" y="80"/>
                </a:cubicBezTo>
                <a:cubicBezTo>
                  <a:pt x="122" y="57"/>
                  <a:pt x="122" y="57"/>
                  <a:pt x="122" y="57"/>
                </a:cubicBezTo>
                <a:cubicBezTo>
                  <a:pt x="124" y="55"/>
                  <a:pt x="125" y="52"/>
                  <a:pt x="123" y="49"/>
                </a:cubicBezTo>
                <a:cubicBezTo>
                  <a:pt x="115" y="39"/>
                  <a:pt x="115" y="39"/>
                  <a:pt x="115" y="39"/>
                </a:cubicBezTo>
                <a:cubicBezTo>
                  <a:pt x="135" y="28"/>
                  <a:pt x="158" y="20"/>
                  <a:pt x="181" y="17"/>
                </a:cubicBezTo>
                <a:cubicBezTo>
                  <a:pt x="181" y="30"/>
                  <a:pt x="181" y="30"/>
                  <a:pt x="181" y="30"/>
                </a:cubicBezTo>
                <a:cubicBezTo>
                  <a:pt x="181" y="33"/>
                  <a:pt x="184" y="36"/>
                  <a:pt x="187" y="36"/>
                </a:cubicBezTo>
                <a:cubicBezTo>
                  <a:pt x="225" y="36"/>
                  <a:pt x="225" y="36"/>
                  <a:pt x="225" y="36"/>
                </a:cubicBezTo>
                <a:cubicBezTo>
                  <a:pt x="228" y="36"/>
                  <a:pt x="231" y="33"/>
                  <a:pt x="231" y="30"/>
                </a:cubicBezTo>
                <a:cubicBezTo>
                  <a:pt x="231" y="17"/>
                  <a:pt x="231" y="17"/>
                  <a:pt x="231" y="17"/>
                </a:cubicBezTo>
                <a:cubicBezTo>
                  <a:pt x="254" y="20"/>
                  <a:pt x="277" y="28"/>
                  <a:pt x="297" y="39"/>
                </a:cubicBezTo>
                <a:cubicBezTo>
                  <a:pt x="290" y="49"/>
                  <a:pt x="290" y="49"/>
                  <a:pt x="290" y="49"/>
                </a:cubicBezTo>
                <a:cubicBezTo>
                  <a:pt x="288" y="52"/>
                  <a:pt x="288" y="55"/>
                  <a:pt x="291" y="57"/>
                </a:cubicBezTo>
                <a:cubicBezTo>
                  <a:pt x="322" y="80"/>
                  <a:pt x="322" y="80"/>
                  <a:pt x="322" y="80"/>
                </a:cubicBezTo>
                <a:cubicBezTo>
                  <a:pt x="324" y="81"/>
                  <a:pt x="328" y="81"/>
                  <a:pt x="330" y="78"/>
                </a:cubicBezTo>
                <a:cubicBezTo>
                  <a:pt x="337" y="68"/>
                  <a:pt x="337" y="68"/>
                  <a:pt x="337" y="68"/>
                </a:cubicBezTo>
                <a:cubicBezTo>
                  <a:pt x="342" y="73"/>
                  <a:pt x="347" y="78"/>
                  <a:pt x="352" y="83"/>
                </a:cubicBezTo>
                <a:cubicBezTo>
                  <a:pt x="355" y="87"/>
                  <a:pt x="360" y="87"/>
                  <a:pt x="363" y="84"/>
                </a:cubicBezTo>
                <a:cubicBezTo>
                  <a:pt x="366" y="81"/>
                  <a:pt x="367" y="76"/>
                  <a:pt x="364" y="73"/>
                </a:cubicBezTo>
                <a:close/>
                <a:moveTo>
                  <a:pt x="383" y="100"/>
                </a:moveTo>
                <a:cubicBezTo>
                  <a:pt x="381" y="96"/>
                  <a:pt x="376" y="95"/>
                  <a:pt x="372" y="97"/>
                </a:cubicBezTo>
                <a:cubicBezTo>
                  <a:pt x="369" y="99"/>
                  <a:pt x="367" y="104"/>
                  <a:pt x="370" y="108"/>
                </a:cubicBezTo>
                <a:cubicBezTo>
                  <a:pt x="373" y="113"/>
                  <a:pt x="375" y="119"/>
                  <a:pt x="378" y="124"/>
                </a:cubicBezTo>
                <a:cubicBezTo>
                  <a:pt x="366" y="128"/>
                  <a:pt x="366" y="128"/>
                  <a:pt x="366" y="128"/>
                </a:cubicBezTo>
                <a:cubicBezTo>
                  <a:pt x="363" y="129"/>
                  <a:pt x="361" y="132"/>
                  <a:pt x="362" y="135"/>
                </a:cubicBezTo>
                <a:cubicBezTo>
                  <a:pt x="374" y="171"/>
                  <a:pt x="374" y="171"/>
                  <a:pt x="374" y="171"/>
                </a:cubicBezTo>
                <a:cubicBezTo>
                  <a:pt x="375" y="175"/>
                  <a:pt x="378" y="176"/>
                  <a:pt x="381" y="175"/>
                </a:cubicBezTo>
                <a:cubicBezTo>
                  <a:pt x="393" y="171"/>
                  <a:pt x="393" y="171"/>
                  <a:pt x="393" y="171"/>
                </a:cubicBezTo>
                <a:cubicBezTo>
                  <a:pt x="395" y="183"/>
                  <a:pt x="397" y="194"/>
                  <a:pt x="397" y="206"/>
                </a:cubicBezTo>
                <a:cubicBezTo>
                  <a:pt x="397" y="210"/>
                  <a:pt x="400" y="214"/>
                  <a:pt x="405" y="214"/>
                </a:cubicBezTo>
                <a:cubicBezTo>
                  <a:pt x="409" y="214"/>
                  <a:pt x="413" y="210"/>
                  <a:pt x="413" y="206"/>
                </a:cubicBezTo>
                <a:cubicBezTo>
                  <a:pt x="413" y="169"/>
                  <a:pt x="402" y="132"/>
                  <a:pt x="383" y="100"/>
                </a:cubicBezTo>
                <a:close/>
                <a:moveTo>
                  <a:pt x="335" y="155"/>
                </a:moveTo>
                <a:cubicBezTo>
                  <a:pt x="244" y="173"/>
                  <a:pt x="244" y="173"/>
                  <a:pt x="244" y="173"/>
                </a:cubicBezTo>
                <a:cubicBezTo>
                  <a:pt x="235" y="163"/>
                  <a:pt x="223" y="156"/>
                  <a:pt x="206" y="156"/>
                </a:cubicBezTo>
                <a:cubicBezTo>
                  <a:pt x="179" y="156"/>
                  <a:pt x="156" y="179"/>
                  <a:pt x="156" y="206"/>
                </a:cubicBezTo>
                <a:cubicBezTo>
                  <a:pt x="156" y="210"/>
                  <a:pt x="160" y="214"/>
                  <a:pt x="164" y="214"/>
                </a:cubicBezTo>
                <a:cubicBezTo>
                  <a:pt x="248" y="214"/>
                  <a:pt x="248" y="214"/>
                  <a:pt x="248" y="214"/>
                </a:cubicBezTo>
                <a:cubicBezTo>
                  <a:pt x="252" y="214"/>
                  <a:pt x="256" y="210"/>
                  <a:pt x="256" y="206"/>
                </a:cubicBezTo>
                <a:cubicBezTo>
                  <a:pt x="256" y="204"/>
                  <a:pt x="256" y="203"/>
                  <a:pt x="256" y="201"/>
                </a:cubicBezTo>
                <a:cubicBezTo>
                  <a:pt x="339" y="170"/>
                  <a:pt x="339" y="170"/>
                  <a:pt x="339" y="170"/>
                </a:cubicBezTo>
                <a:cubicBezTo>
                  <a:pt x="344" y="169"/>
                  <a:pt x="346" y="165"/>
                  <a:pt x="345" y="160"/>
                </a:cubicBezTo>
                <a:cubicBezTo>
                  <a:pt x="344" y="156"/>
                  <a:pt x="339" y="154"/>
                  <a:pt x="335" y="155"/>
                </a:cubicBezTo>
                <a:close/>
              </a:path>
            </a:pathLst>
          </a:custGeom>
          <a:solidFill>
            <a:srgbClr val="E32119"/>
          </a:solidFill>
          <a:ln>
            <a:noFill/>
          </a:ln>
          <a:extLst/>
        </p:spPr>
        <p:txBody>
          <a:bodyPr/>
          <a:lstStyle/>
          <a:p>
            <a:endParaRPr lang="en-US"/>
          </a:p>
        </p:txBody>
      </p:sp>
    </p:spTree>
    <p:extLst>
      <p:ext uri="{BB962C8B-B14F-4D97-AF65-F5344CB8AC3E}">
        <p14:creationId xmlns:p14="http://schemas.microsoft.com/office/powerpoint/2010/main" val="893400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4294967295"/>
          </p:nvPr>
        </p:nvSpPr>
        <p:spPr>
          <a:xfrm>
            <a:off x="609600" y="6356351"/>
            <a:ext cx="284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mtClean="0">
                <a:solidFill>
                  <a:schemeClr val="bg1"/>
                </a:solidFill>
              </a:rPr>
              <a:t> </a:t>
            </a:r>
          </a:p>
        </p:txBody>
      </p:sp>
      <p:sp>
        <p:nvSpPr>
          <p:cNvPr id="6147" name="Rectangle 2"/>
          <p:cNvSpPr>
            <a:spLocks noGrp="1" noChangeArrowheads="1"/>
          </p:cNvSpPr>
          <p:nvPr>
            <p:ph type="title"/>
          </p:nvPr>
        </p:nvSpPr>
        <p:spPr>
          <a:xfrm>
            <a:off x="609600" y="210966"/>
            <a:ext cx="9651835" cy="1143000"/>
          </a:xfrm>
        </p:spPr>
        <p:txBody>
          <a:bodyPr>
            <a:normAutofit/>
          </a:bodyPr>
          <a:lstStyle/>
          <a:p>
            <a:r>
              <a:rPr lang="fr-BE" altLang="en-US" sz="4000" smtClean="0"/>
              <a:t>Agenda</a:t>
            </a:r>
            <a:endParaRPr lang="en-US" altLang="en-US" sz="4000" smtClean="0"/>
          </a:p>
        </p:txBody>
      </p:sp>
      <p:sp>
        <p:nvSpPr>
          <p:cNvPr id="6148" name="Rectangle 3"/>
          <p:cNvSpPr>
            <a:spLocks noGrp="1" noChangeArrowheads="1"/>
          </p:cNvSpPr>
          <p:nvPr>
            <p:ph type="body" idx="1"/>
          </p:nvPr>
        </p:nvSpPr>
        <p:spPr>
          <a:xfrm>
            <a:off x="812801" y="1676400"/>
            <a:ext cx="10079567" cy="3657600"/>
          </a:xfrm>
        </p:spPr>
        <p:txBody>
          <a:bodyPr>
            <a:normAutofit/>
          </a:bodyPr>
          <a:lstStyle/>
          <a:p>
            <a:pPr>
              <a:spcAft>
                <a:spcPct val="30000"/>
              </a:spcAft>
            </a:pPr>
            <a:r>
              <a:rPr lang="en-US" altLang="ko-KR" dirty="0" smtClean="0">
                <a:ea typeface="굴림" pitchFamily="34" charset="-127"/>
              </a:rPr>
              <a:t>SONATA in the context of SDN, NFV &amp; 5G</a:t>
            </a:r>
            <a:endParaRPr lang="en-US" altLang="ko-KR" dirty="0">
              <a:ea typeface="굴림" pitchFamily="34" charset="-127"/>
            </a:endParaRPr>
          </a:p>
          <a:p>
            <a:pPr>
              <a:spcAft>
                <a:spcPct val="30000"/>
              </a:spcAft>
            </a:pPr>
            <a:r>
              <a:rPr lang="en-US" altLang="ko-KR" b="1" u="sng" dirty="0" smtClean="0">
                <a:ea typeface="굴림" pitchFamily="34" charset="-127"/>
              </a:rPr>
              <a:t>Objectives &amp; key achievements</a:t>
            </a:r>
          </a:p>
          <a:p>
            <a:pPr>
              <a:spcAft>
                <a:spcPct val="30000"/>
              </a:spcAft>
            </a:pPr>
            <a:r>
              <a:rPr lang="en-US" altLang="ko-KR" dirty="0" smtClean="0">
                <a:ea typeface="굴림" pitchFamily="34" charset="-127"/>
              </a:rPr>
              <a:t>DevOps &amp; CI/CD</a:t>
            </a:r>
          </a:p>
          <a:p>
            <a:pPr>
              <a:spcAft>
                <a:spcPct val="30000"/>
              </a:spcAft>
            </a:pPr>
            <a:r>
              <a:rPr lang="en-US" altLang="ko-KR" dirty="0" smtClean="0">
                <a:ea typeface="굴림" pitchFamily="34" charset="-127"/>
              </a:rPr>
              <a:t>Architecture</a:t>
            </a:r>
          </a:p>
          <a:p>
            <a:pPr>
              <a:spcAft>
                <a:spcPct val="30000"/>
              </a:spcAft>
            </a:pPr>
            <a:r>
              <a:rPr lang="en-US" altLang="ko-KR" dirty="0" smtClean="0">
                <a:ea typeface="굴림" pitchFamily="34" charset="-127"/>
              </a:rPr>
              <a:t>SONATA in the global NFV landscape</a:t>
            </a:r>
          </a:p>
          <a:p>
            <a:pPr>
              <a:spcAft>
                <a:spcPct val="30000"/>
              </a:spcAft>
            </a:pPr>
            <a:endParaRPr lang="en-US" altLang="ko-KR" dirty="0">
              <a:ea typeface="굴림" pitchFamily="34" charset="-127"/>
            </a:endParaRPr>
          </a:p>
          <a:p>
            <a:pPr>
              <a:spcAft>
                <a:spcPct val="30000"/>
              </a:spcAft>
            </a:pPr>
            <a:endParaRPr lang="en-US" altLang="ko-KR" dirty="0" smtClean="0">
              <a:ea typeface="굴림" pitchFamily="34" charset="-127"/>
            </a:endParaRPr>
          </a:p>
          <a:p>
            <a:pPr marL="0" indent="0">
              <a:spcAft>
                <a:spcPct val="30000"/>
              </a:spcAft>
              <a:buNone/>
            </a:pPr>
            <a:endParaRPr lang="es-ES_tradnl" altLang="ko-KR" dirty="0" smtClean="0">
              <a:ea typeface="굴림" pitchFamily="34" charset="-127"/>
            </a:endParaRPr>
          </a:p>
          <a:p>
            <a:pPr>
              <a:spcAft>
                <a:spcPct val="30000"/>
              </a:spcAft>
            </a:pPr>
            <a:endParaRPr lang="es-ES_tradnl" altLang="ko-KR" dirty="0" smtClean="0">
              <a:ea typeface="굴림" pitchFamily="34" charset="-127"/>
            </a:endParaRPr>
          </a:p>
          <a:p>
            <a:pPr>
              <a:spcAft>
                <a:spcPct val="30000"/>
              </a:spcAft>
            </a:pPr>
            <a:endParaRPr lang="en-US" altLang="en-US" sz="2000" dirty="0" smtClean="0"/>
          </a:p>
        </p:txBody>
      </p:sp>
      <p:graphicFrame>
        <p:nvGraphicFramePr>
          <p:cNvPr id="2"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2170"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37486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66700" y="2079573"/>
            <a:ext cx="3520440" cy="4560243"/>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r>
              <a:rPr lang="en-GB" sz="2400" dirty="0" smtClean="0">
                <a:solidFill>
                  <a:srgbClr val="5A5A5A"/>
                </a:solidFill>
                <a:latin typeface="+mj-lt"/>
                <a:ea typeface="Calibri" charset="0"/>
                <a:cs typeface="Calibri" charset="0"/>
              </a:rPr>
              <a:t>SONATA streamlines development with abstract programming models, SDK and DevOps </a:t>
            </a:r>
            <a:r>
              <a:rPr lang="en-GB" sz="2400" u="sng" dirty="0" smtClean="0">
                <a:solidFill>
                  <a:srgbClr val="5A5A5A"/>
                </a:solidFill>
                <a:latin typeface="+mj-lt"/>
                <a:ea typeface="Calibri" charset="0"/>
                <a:cs typeface="Calibri" charset="0"/>
              </a:rPr>
              <a:t>workflow</a:t>
            </a:r>
            <a:r>
              <a:rPr lang="en-GB" sz="2400" dirty="0" smtClean="0">
                <a:solidFill>
                  <a:srgbClr val="5A5A5A"/>
                </a:solidFill>
                <a:latin typeface="+mj-lt"/>
                <a:ea typeface="Calibri" charset="0"/>
                <a:cs typeface="Calibri" charset="0"/>
              </a:rPr>
              <a:t> that integrates network operators and third-party service developers in an open </a:t>
            </a:r>
            <a:r>
              <a:rPr lang="en-GB" sz="2400" u="sng" dirty="0" smtClean="0">
                <a:solidFill>
                  <a:srgbClr val="5A5A5A"/>
                </a:solidFill>
                <a:latin typeface="+mj-lt"/>
                <a:ea typeface="Calibri" charset="0"/>
                <a:cs typeface="Calibri" charset="0"/>
              </a:rPr>
              <a:t>NFV ecosystem</a:t>
            </a:r>
            <a:r>
              <a:rPr lang="en-GB" sz="2400" dirty="0" smtClean="0">
                <a:solidFill>
                  <a:srgbClr val="5A5A5A"/>
                </a:solidFill>
                <a:latin typeface="+mj-lt"/>
                <a:ea typeface="Calibri" charset="0"/>
                <a:cs typeface="Calibri" charset="0"/>
              </a:rPr>
              <a:t>.</a:t>
            </a:r>
            <a:endParaRPr lang="en-GB" sz="2400" dirty="0">
              <a:solidFill>
                <a:srgbClr val="5A5A5A"/>
              </a:solidFill>
              <a:latin typeface="+mj-lt"/>
              <a:ea typeface="Calibri" charset="0"/>
              <a:cs typeface="Calibri" charset="0"/>
            </a:endParaRPr>
          </a:p>
        </p:txBody>
      </p:sp>
      <p:sp>
        <p:nvSpPr>
          <p:cNvPr id="10" name="Rounded Rectangle 9"/>
          <p:cNvSpPr/>
          <p:nvPr/>
        </p:nvSpPr>
        <p:spPr>
          <a:xfrm>
            <a:off x="8036052" y="1793910"/>
            <a:ext cx="3520440" cy="4421669"/>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r>
              <a:rPr lang="en-US" sz="2400" dirty="0" smtClean="0">
                <a:solidFill>
                  <a:srgbClr val="5A5A5A"/>
                </a:solidFill>
                <a:latin typeface="+mj-lt"/>
                <a:ea typeface="Calibri" charset="0"/>
                <a:cs typeface="Calibri" charset="0"/>
              </a:rPr>
              <a:t>SONATA’s </a:t>
            </a:r>
            <a:r>
              <a:rPr lang="en-US" sz="2400" dirty="0">
                <a:solidFill>
                  <a:srgbClr val="5A5A5A"/>
                </a:solidFill>
                <a:latin typeface="+mj-lt"/>
                <a:ea typeface="Calibri" charset="0"/>
                <a:cs typeface="Calibri" charset="0"/>
              </a:rPr>
              <a:t>open source results will </a:t>
            </a:r>
            <a:r>
              <a:rPr lang="en-US" sz="2400" u="sng" dirty="0">
                <a:solidFill>
                  <a:srgbClr val="5A5A5A"/>
                </a:solidFill>
                <a:latin typeface="+mj-lt"/>
                <a:ea typeface="Calibri" charset="0"/>
                <a:cs typeface="Calibri" charset="0"/>
              </a:rPr>
              <a:t>support the full service lifecycle, including their development, </a:t>
            </a:r>
            <a:r>
              <a:rPr lang="en-US" sz="2400" u="sng" dirty="0" smtClean="0">
                <a:solidFill>
                  <a:srgbClr val="5A5A5A"/>
                </a:solidFill>
                <a:latin typeface="+mj-lt"/>
                <a:ea typeface="Calibri" charset="0"/>
                <a:cs typeface="Calibri" charset="0"/>
              </a:rPr>
              <a:t>testing, </a:t>
            </a:r>
            <a:r>
              <a:rPr lang="en-US" sz="2400" u="sng" dirty="0">
                <a:solidFill>
                  <a:srgbClr val="5A5A5A"/>
                </a:solidFill>
                <a:latin typeface="+mj-lt"/>
                <a:ea typeface="Calibri" charset="0"/>
                <a:cs typeface="Calibri" charset="0"/>
              </a:rPr>
              <a:t>deployment, management </a:t>
            </a:r>
            <a:r>
              <a:rPr lang="en-US" sz="2400" dirty="0">
                <a:solidFill>
                  <a:srgbClr val="5A5A5A"/>
                </a:solidFill>
                <a:latin typeface="+mj-lt"/>
                <a:ea typeface="Calibri" charset="0"/>
                <a:cs typeface="Calibri" charset="0"/>
              </a:rPr>
              <a:t>and operations in future SDN/NFV empowered 5G networks.</a:t>
            </a:r>
            <a:endParaRPr lang="en-GB" sz="2400" dirty="0">
              <a:solidFill>
                <a:srgbClr val="5A5A5A"/>
              </a:solidFill>
              <a:latin typeface="+mj-lt"/>
              <a:ea typeface="Calibri" charset="0"/>
              <a:cs typeface="Calibri" charset="0"/>
            </a:endParaRPr>
          </a:p>
        </p:txBody>
      </p:sp>
      <p:sp>
        <p:nvSpPr>
          <p:cNvPr id="9" name="Rounded Rectangle 8"/>
          <p:cNvSpPr/>
          <p:nvPr/>
        </p:nvSpPr>
        <p:spPr>
          <a:xfrm>
            <a:off x="3995928" y="2909316"/>
            <a:ext cx="3520440" cy="3849624"/>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r>
              <a:rPr lang="en-GB" sz="2400" dirty="0" smtClean="0">
                <a:solidFill>
                  <a:srgbClr val="5A5A5A"/>
                </a:solidFill>
                <a:latin typeface="+mj-lt"/>
                <a:ea typeface="Calibri" charset="0"/>
                <a:cs typeface="Calibri" charset="0"/>
              </a:rPr>
              <a:t>SONATA’s platform </a:t>
            </a:r>
            <a:r>
              <a:rPr lang="en-GB" sz="2400" b="1" u="sng" dirty="0" smtClean="0">
                <a:solidFill>
                  <a:srgbClr val="5A5A5A"/>
                </a:solidFill>
                <a:latin typeface="+mj-lt"/>
                <a:ea typeface="Calibri" charset="0"/>
                <a:cs typeface="Calibri" charset="0"/>
              </a:rPr>
              <a:t>orchestrates complex services</a:t>
            </a:r>
            <a:r>
              <a:rPr lang="en-GB" sz="2400" dirty="0" smtClean="0">
                <a:solidFill>
                  <a:srgbClr val="5A5A5A"/>
                </a:solidFill>
                <a:latin typeface="+mj-lt"/>
                <a:ea typeface="Calibri" charset="0"/>
                <a:cs typeface="Calibri" charset="0"/>
              </a:rPr>
              <a:t> to connectivity, computing and storage resources, and </a:t>
            </a:r>
            <a:r>
              <a:rPr lang="en-GB" sz="2400" u="sng" dirty="0" smtClean="0">
                <a:solidFill>
                  <a:srgbClr val="5A5A5A"/>
                </a:solidFill>
                <a:latin typeface="+mj-lt"/>
                <a:ea typeface="Calibri" charset="0"/>
                <a:cs typeface="Calibri" charset="0"/>
              </a:rPr>
              <a:t>automatically re-configures </a:t>
            </a:r>
            <a:r>
              <a:rPr lang="en-GB" sz="2400" dirty="0" smtClean="0">
                <a:solidFill>
                  <a:srgbClr val="5A5A5A"/>
                </a:solidFill>
                <a:latin typeface="+mj-lt"/>
                <a:ea typeface="Calibri" charset="0"/>
                <a:cs typeface="Calibri" charset="0"/>
              </a:rPr>
              <a:t>running services.</a:t>
            </a:r>
            <a:endParaRPr lang="en-GB" sz="2400" dirty="0">
              <a:solidFill>
                <a:srgbClr val="5A5A5A"/>
              </a:solidFill>
              <a:latin typeface="+mj-lt"/>
              <a:ea typeface="Calibri" charset="0"/>
              <a:cs typeface="Calibri" charset="0"/>
            </a:endParaRPr>
          </a:p>
        </p:txBody>
      </p:sp>
      <p:sp>
        <p:nvSpPr>
          <p:cNvPr id="6" name="Rounded Rectangle 5"/>
          <p:cNvSpPr/>
          <p:nvPr/>
        </p:nvSpPr>
        <p:spPr>
          <a:xfrm>
            <a:off x="4194048" y="2375662"/>
            <a:ext cx="3739896" cy="732900"/>
          </a:xfrm>
          <a:prstGeom prst="roundRect">
            <a:avLst>
              <a:gd name="adj" fmla="val 3032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smtClean="0"/>
              <a:t>Optimising resources and reduce costs of service deployment</a:t>
            </a:r>
            <a:endParaRPr lang="en-GB" b="1"/>
          </a:p>
        </p:txBody>
      </p:sp>
      <p:sp>
        <p:nvSpPr>
          <p:cNvPr id="7" name="Rounded Rectangle 6"/>
          <p:cNvSpPr/>
          <p:nvPr/>
        </p:nvSpPr>
        <p:spPr>
          <a:xfrm>
            <a:off x="8351520" y="1063008"/>
            <a:ext cx="3739896" cy="802640"/>
          </a:xfrm>
          <a:prstGeom prst="roundRect">
            <a:avLst>
              <a:gd name="adj" fmla="val 3260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Supporting </a:t>
            </a:r>
            <a:r>
              <a:rPr lang="en-US" b="1"/>
              <a:t>the transition to software </a:t>
            </a:r>
            <a:r>
              <a:rPr lang="en-US" b="1" smtClean="0"/>
              <a:t>networks</a:t>
            </a:r>
            <a:endParaRPr lang="en-GB" b="1"/>
          </a:p>
        </p:txBody>
      </p:sp>
      <p:sp>
        <p:nvSpPr>
          <p:cNvPr id="8" name="Rounded Rectangle 7"/>
          <p:cNvSpPr/>
          <p:nvPr/>
        </p:nvSpPr>
        <p:spPr>
          <a:xfrm>
            <a:off x="510747" y="1364962"/>
            <a:ext cx="3739896" cy="889254"/>
          </a:xfrm>
          <a:prstGeom prst="roundRect">
            <a:avLst>
              <a:gd name="adj" fmla="val 2349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smtClean="0"/>
              <a:t>Reducing time-to-market of network services</a:t>
            </a:r>
            <a:endParaRPr lang="en-GB" b="1"/>
          </a:p>
        </p:txBody>
      </p:sp>
      <p:pic>
        <p:nvPicPr>
          <p:cNvPr id="37" name="Picture 36"/>
          <p:cNvPicPr>
            <a:picLocks noChangeAspect="1"/>
          </p:cNvPicPr>
          <p:nvPr/>
        </p:nvPicPr>
        <p:blipFill rotWithShape="1">
          <a:blip r:embed="rId3" cstate="screen">
            <a:extLst>
              <a:ext uri="{28A0092B-C50C-407E-A947-70E740481C1C}">
                <a14:useLocalDpi xmlns:a14="http://schemas.microsoft.com/office/drawing/2010/main"/>
              </a:ext>
            </a:extLst>
          </a:blip>
          <a:srcRect l="76296"/>
          <a:stretch/>
        </p:blipFill>
        <p:spPr>
          <a:xfrm rot="1588802">
            <a:off x="2610287" y="5752938"/>
            <a:ext cx="669189" cy="779724"/>
          </a:xfrm>
          <a:prstGeom prst="rect">
            <a:avLst/>
          </a:prstGeom>
          <a:effectLst/>
        </p:spPr>
      </p:pic>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l="76296"/>
          <a:stretch/>
        </p:blipFill>
        <p:spPr>
          <a:xfrm rot="1588802">
            <a:off x="6693207" y="4673252"/>
            <a:ext cx="669189" cy="779724"/>
          </a:xfrm>
          <a:prstGeom prst="rect">
            <a:avLst/>
          </a:prstGeom>
          <a:effectLst/>
        </p:spPr>
      </p:pic>
      <p:pic>
        <p:nvPicPr>
          <p:cNvPr id="39" name="Picture 38"/>
          <p:cNvPicPr>
            <a:picLocks noChangeAspect="1"/>
          </p:cNvPicPr>
          <p:nvPr/>
        </p:nvPicPr>
        <p:blipFill rotWithShape="1">
          <a:blip r:embed="rId3" cstate="screen">
            <a:extLst>
              <a:ext uri="{28A0092B-C50C-407E-A947-70E740481C1C}">
                <a14:useLocalDpi xmlns:a14="http://schemas.microsoft.com/office/drawing/2010/main"/>
              </a:ext>
            </a:extLst>
          </a:blip>
          <a:srcRect l="76296"/>
          <a:stretch/>
        </p:blipFill>
        <p:spPr>
          <a:xfrm rot="1588802">
            <a:off x="10748571" y="3116731"/>
            <a:ext cx="669189" cy="779724"/>
          </a:xfrm>
          <a:prstGeom prst="rect">
            <a:avLst/>
          </a:prstGeom>
          <a:effectLst/>
        </p:spPr>
      </p:pic>
      <p:sp>
        <p:nvSpPr>
          <p:cNvPr id="2" name="Title 1"/>
          <p:cNvSpPr>
            <a:spLocks noGrp="1"/>
          </p:cNvSpPr>
          <p:nvPr>
            <p:ph type="title"/>
          </p:nvPr>
        </p:nvSpPr>
        <p:spPr/>
        <p:txBody>
          <a:bodyPr/>
          <a:lstStyle/>
          <a:p>
            <a:r>
              <a:rPr lang="en-US" dirty="0" smtClean="0"/>
              <a:t>SONATA Objectives</a:t>
            </a:r>
            <a:endParaRPr lang="en-US" dirty="0"/>
          </a:p>
        </p:txBody>
      </p:sp>
    </p:spTree>
    <p:extLst>
      <p:ext uri="{BB962C8B-B14F-4D97-AF65-F5344CB8AC3E}">
        <p14:creationId xmlns:p14="http://schemas.microsoft.com/office/powerpoint/2010/main" val="143073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l="76296"/>
          <a:stretch/>
        </p:blipFill>
        <p:spPr>
          <a:xfrm rot="1588802">
            <a:off x="63926" y="-73390"/>
            <a:ext cx="896363" cy="1044422"/>
          </a:xfrm>
          <a:prstGeom prst="rect">
            <a:avLst/>
          </a:prstGeom>
          <a:effectLst/>
        </p:spPr>
      </p:pic>
      <p:graphicFrame>
        <p:nvGraphicFramePr>
          <p:cNvPr id="10" name="Diagram 9"/>
          <p:cNvGraphicFramePr/>
          <p:nvPr>
            <p:extLst>
              <p:ext uri="{D42A27DB-BD31-4B8C-83A1-F6EECF244321}">
                <p14:modId xmlns:p14="http://schemas.microsoft.com/office/powerpoint/2010/main" val="4070130465"/>
              </p:ext>
            </p:extLst>
          </p:nvPr>
        </p:nvGraphicFramePr>
        <p:xfrm>
          <a:off x="250372" y="1178429"/>
          <a:ext cx="10991318"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1 Título"/>
          <p:cNvSpPr>
            <a:spLocks noGrp="1"/>
          </p:cNvSpPr>
          <p:nvPr>
            <p:ph type="title"/>
          </p:nvPr>
        </p:nvSpPr>
        <p:spPr>
          <a:xfrm>
            <a:off x="997854" y="365126"/>
            <a:ext cx="10515600" cy="836146"/>
          </a:xfrm>
        </p:spPr>
        <p:txBody>
          <a:bodyPr>
            <a:normAutofit/>
          </a:bodyPr>
          <a:lstStyle/>
          <a:p>
            <a:r>
              <a:rPr lang="en-US" dirty="0"/>
              <a:t>SONATA </a:t>
            </a:r>
            <a:r>
              <a:rPr lang="en-US" dirty="0" smtClean="0"/>
              <a:t>Key Results</a:t>
            </a:r>
            <a:endParaRPr lang="en-US" dirty="0"/>
          </a:p>
        </p:txBody>
      </p:sp>
    </p:spTree>
    <p:extLst>
      <p:ext uri="{BB962C8B-B14F-4D97-AF65-F5344CB8AC3E}">
        <p14:creationId xmlns:p14="http://schemas.microsoft.com/office/powerpoint/2010/main" val="327721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4294967295"/>
          </p:nvPr>
        </p:nvSpPr>
        <p:spPr>
          <a:xfrm>
            <a:off x="609600" y="6356351"/>
            <a:ext cx="284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mtClean="0">
                <a:solidFill>
                  <a:schemeClr val="bg1"/>
                </a:solidFill>
              </a:rPr>
              <a:t> </a:t>
            </a:r>
          </a:p>
        </p:txBody>
      </p:sp>
      <p:sp>
        <p:nvSpPr>
          <p:cNvPr id="6147" name="Rectangle 2"/>
          <p:cNvSpPr>
            <a:spLocks noGrp="1" noChangeArrowheads="1"/>
          </p:cNvSpPr>
          <p:nvPr>
            <p:ph type="title"/>
          </p:nvPr>
        </p:nvSpPr>
        <p:spPr>
          <a:xfrm>
            <a:off x="609600" y="210966"/>
            <a:ext cx="9651835" cy="1143000"/>
          </a:xfrm>
        </p:spPr>
        <p:txBody>
          <a:bodyPr>
            <a:normAutofit/>
          </a:bodyPr>
          <a:lstStyle/>
          <a:p>
            <a:r>
              <a:rPr lang="fr-BE" altLang="en-US" sz="4000" smtClean="0"/>
              <a:t>Agenda</a:t>
            </a:r>
            <a:endParaRPr lang="en-US" altLang="en-US" sz="4000" smtClean="0"/>
          </a:p>
        </p:txBody>
      </p:sp>
      <p:sp>
        <p:nvSpPr>
          <p:cNvPr id="6148" name="Rectangle 3"/>
          <p:cNvSpPr>
            <a:spLocks noGrp="1" noChangeArrowheads="1"/>
          </p:cNvSpPr>
          <p:nvPr>
            <p:ph type="body" idx="1"/>
          </p:nvPr>
        </p:nvSpPr>
        <p:spPr>
          <a:xfrm>
            <a:off x="812801" y="1676400"/>
            <a:ext cx="10079567" cy="3657600"/>
          </a:xfrm>
        </p:spPr>
        <p:txBody>
          <a:bodyPr>
            <a:normAutofit/>
          </a:bodyPr>
          <a:lstStyle/>
          <a:p>
            <a:pPr>
              <a:spcAft>
                <a:spcPct val="30000"/>
              </a:spcAft>
            </a:pPr>
            <a:r>
              <a:rPr lang="en-US" altLang="ko-KR" dirty="0" smtClean="0">
                <a:ea typeface="굴림" pitchFamily="34" charset="-127"/>
              </a:rPr>
              <a:t>SONATA in the context of SDN, NFV &amp; 5G</a:t>
            </a:r>
            <a:endParaRPr lang="en-US" altLang="ko-KR" dirty="0">
              <a:ea typeface="굴림" pitchFamily="34" charset="-127"/>
            </a:endParaRPr>
          </a:p>
          <a:p>
            <a:pPr>
              <a:spcAft>
                <a:spcPct val="30000"/>
              </a:spcAft>
            </a:pPr>
            <a:r>
              <a:rPr lang="en-US" altLang="ko-KR" dirty="0" smtClean="0">
                <a:ea typeface="굴림" pitchFamily="34" charset="-127"/>
              </a:rPr>
              <a:t>Objectives</a:t>
            </a:r>
          </a:p>
          <a:p>
            <a:pPr>
              <a:spcAft>
                <a:spcPct val="30000"/>
              </a:spcAft>
            </a:pPr>
            <a:r>
              <a:rPr lang="en-US" altLang="ko-KR" b="1" u="sng" dirty="0" smtClean="0">
                <a:ea typeface="굴림" pitchFamily="34" charset="-127"/>
              </a:rPr>
              <a:t>DevOps &amp; CI/CD</a:t>
            </a:r>
          </a:p>
          <a:p>
            <a:pPr>
              <a:spcAft>
                <a:spcPct val="30000"/>
              </a:spcAft>
            </a:pPr>
            <a:r>
              <a:rPr lang="en-US" altLang="ko-KR" dirty="0" smtClean="0">
                <a:ea typeface="굴림" pitchFamily="34" charset="-127"/>
              </a:rPr>
              <a:t>Architecture</a:t>
            </a:r>
          </a:p>
          <a:p>
            <a:pPr>
              <a:spcAft>
                <a:spcPct val="30000"/>
              </a:spcAft>
            </a:pPr>
            <a:r>
              <a:rPr lang="en-US" altLang="ko-KR" dirty="0" smtClean="0">
                <a:ea typeface="굴림" pitchFamily="34" charset="-127"/>
              </a:rPr>
              <a:t>SONATA in the global NFV landscape</a:t>
            </a:r>
          </a:p>
          <a:p>
            <a:pPr>
              <a:spcAft>
                <a:spcPct val="30000"/>
              </a:spcAft>
            </a:pPr>
            <a:endParaRPr lang="en-US" altLang="ko-KR" dirty="0">
              <a:ea typeface="굴림" pitchFamily="34" charset="-127"/>
            </a:endParaRPr>
          </a:p>
          <a:p>
            <a:pPr>
              <a:spcAft>
                <a:spcPct val="30000"/>
              </a:spcAft>
            </a:pPr>
            <a:endParaRPr lang="en-US" altLang="ko-KR" dirty="0" smtClean="0">
              <a:ea typeface="굴림" pitchFamily="34" charset="-127"/>
            </a:endParaRPr>
          </a:p>
          <a:p>
            <a:pPr marL="0" indent="0">
              <a:spcAft>
                <a:spcPct val="30000"/>
              </a:spcAft>
              <a:buNone/>
            </a:pPr>
            <a:endParaRPr lang="es-ES_tradnl" altLang="ko-KR" dirty="0" smtClean="0">
              <a:ea typeface="굴림" pitchFamily="34" charset="-127"/>
            </a:endParaRPr>
          </a:p>
          <a:p>
            <a:pPr>
              <a:spcAft>
                <a:spcPct val="30000"/>
              </a:spcAft>
            </a:pPr>
            <a:endParaRPr lang="es-ES_tradnl" altLang="ko-KR" dirty="0" smtClean="0">
              <a:ea typeface="굴림" pitchFamily="34" charset="-127"/>
            </a:endParaRPr>
          </a:p>
          <a:p>
            <a:pPr>
              <a:spcAft>
                <a:spcPct val="30000"/>
              </a:spcAft>
            </a:pPr>
            <a:endParaRPr lang="en-US" altLang="en-US" sz="2000" dirty="0" smtClean="0"/>
          </a:p>
        </p:txBody>
      </p:sp>
      <p:graphicFrame>
        <p:nvGraphicFramePr>
          <p:cNvPr id="2"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4217"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924682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SONATA </a:t>
            </a:r>
            <a:r>
              <a:rPr lang="de-DE" dirty="0" err="1" smtClean="0"/>
              <a:t>DevOps</a:t>
            </a:r>
            <a:endParaRPr lang="en-US" dirty="0"/>
          </a:p>
        </p:txBody>
      </p:sp>
      <p:sp>
        <p:nvSpPr>
          <p:cNvPr id="3" name="Content Placeholder 2"/>
          <p:cNvSpPr>
            <a:spLocks noGrp="1"/>
          </p:cNvSpPr>
          <p:nvPr>
            <p:ph idx="1"/>
          </p:nvPr>
        </p:nvSpPr>
        <p:spPr/>
        <p:txBody>
          <a:bodyPr>
            <a:normAutofit/>
          </a:bodyPr>
          <a:lstStyle/>
          <a:p>
            <a:r>
              <a:rPr lang="de-DE" sz="2400" dirty="0" err="1" smtClean="0"/>
              <a:t>Introducing</a:t>
            </a:r>
            <a:r>
              <a:rPr lang="de-DE" sz="2400" dirty="0" smtClean="0"/>
              <a:t> </a:t>
            </a:r>
            <a:r>
              <a:rPr lang="de-DE" sz="2400" b="1" dirty="0" err="1" smtClean="0"/>
              <a:t>software</a:t>
            </a:r>
            <a:r>
              <a:rPr lang="de-DE" sz="2400" b="1" dirty="0" smtClean="0"/>
              <a:t> </a:t>
            </a:r>
            <a:r>
              <a:rPr lang="de-DE" sz="2400" b="1" dirty="0" err="1" smtClean="0"/>
              <a:t>industry</a:t>
            </a:r>
            <a:r>
              <a:rPr lang="de-DE" sz="2400" b="1" dirty="0" smtClean="0"/>
              <a:t> </a:t>
            </a:r>
            <a:r>
              <a:rPr lang="de-DE" sz="2400" b="1" dirty="0" err="1" smtClean="0"/>
              <a:t>practices</a:t>
            </a:r>
            <a:r>
              <a:rPr lang="de-DE" sz="2400" b="1" dirty="0" smtClean="0"/>
              <a:t> </a:t>
            </a:r>
            <a:r>
              <a:rPr lang="de-DE" sz="2400" b="1" dirty="0" err="1" smtClean="0"/>
              <a:t>into</a:t>
            </a:r>
            <a:r>
              <a:rPr lang="de-DE" sz="2400" b="1" dirty="0" smtClean="0"/>
              <a:t> </a:t>
            </a:r>
            <a:r>
              <a:rPr lang="de-DE" sz="2400" b="1" dirty="0" err="1" smtClean="0"/>
              <a:t>telco</a:t>
            </a:r>
            <a:r>
              <a:rPr lang="de-DE" sz="2400" b="1" dirty="0" smtClean="0"/>
              <a:t> </a:t>
            </a:r>
            <a:r>
              <a:rPr lang="de-DE" sz="2400" b="1" dirty="0" err="1" smtClean="0"/>
              <a:t>industry</a:t>
            </a:r>
            <a:endParaRPr lang="de-DE" sz="2400" b="1" dirty="0" smtClean="0"/>
          </a:p>
          <a:p>
            <a:pPr lvl="1"/>
            <a:r>
              <a:rPr lang="de-DE" sz="2000" dirty="0" smtClean="0"/>
              <a:t>PAST: rigid/</a:t>
            </a:r>
            <a:r>
              <a:rPr lang="de-DE" sz="2000" dirty="0" err="1" smtClean="0"/>
              <a:t>dedicated</a:t>
            </a:r>
            <a:r>
              <a:rPr lang="de-DE" sz="2000" dirty="0" smtClean="0"/>
              <a:t> hardware-</a:t>
            </a:r>
            <a:r>
              <a:rPr lang="de-DE" sz="2000" dirty="0" err="1" smtClean="0"/>
              <a:t>focused</a:t>
            </a:r>
            <a:endParaRPr lang="de-DE" sz="2000" dirty="0"/>
          </a:p>
          <a:p>
            <a:pPr lvl="1"/>
            <a:r>
              <a:rPr lang="de-DE" sz="2000" dirty="0" smtClean="0"/>
              <a:t>FUTURE: agile </a:t>
            </a:r>
            <a:r>
              <a:rPr lang="de-DE" sz="2000" dirty="0" err="1" smtClean="0"/>
              <a:t>environment</a:t>
            </a:r>
            <a:r>
              <a:rPr lang="de-DE" sz="2000" dirty="0" smtClean="0"/>
              <a:t> </a:t>
            </a:r>
            <a:r>
              <a:rPr lang="de-DE" sz="2000" dirty="0" err="1" smtClean="0"/>
              <a:t>where</a:t>
            </a:r>
            <a:r>
              <a:rPr lang="de-DE" sz="2000" dirty="0" smtClean="0"/>
              <a:t> </a:t>
            </a:r>
            <a:r>
              <a:rPr lang="de-DE" sz="2000" dirty="0" err="1" smtClean="0"/>
              <a:t>services</a:t>
            </a:r>
            <a:r>
              <a:rPr lang="de-DE" sz="2000" dirty="0" smtClean="0"/>
              <a:t> </a:t>
            </a:r>
            <a:r>
              <a:rPr lang="de-DE" sz="2000" dirty="0" err="1" smtClean="0"/>
              <a:t>can</a:t>
            </a:r>
            <a:r>
              <a:rPr lang="de-DE" sz="2000" dirty="0" smtClean="0"/>
              <a:t> </a:t>
            </a:r>
            <a:r>
              <a:rPr lang="de-DE" sz="2000" dirty="0" err="1" smtClean="0"/>
              <a:t>be</a:t>
            </a:r>
            <a:r>
              <a:rPr lang="de-DE" sz="2000" dirty="0" smtClean="0"/>
              <a:t> </a:t>
            </a:r>
            <a:r>
              <a:rPr lang="de-DE" sz="2000" dirty="0" err="1" smtClean="0"/>
              <a:t>quickly</a:t>
            </a:r>
            <a:r>
              <a:rPr lang="de-DE" sz="2000" dirty="0" smtClean="0"/>
              <a:t> </a:t>
            </a:r>
            <a:r>
              <a:rPr lang="de-DE" sz="2000" dirty="0" err="1" smtClean="0"/>
              <a:t>developed</a:t>
            </a:r>
            <a:r>
              <a:rPr lang="de-DE" sz="2000" dirty="0" smtClean="0"/>
              <a:t>, </a:t>
            </a:r>
            <a:r>
              <a:rPr lang="de-DE" sz="2000" dirty="0" err="1" smtClean="0"/>
              <a:t>tested</a:t>
            </a:r>
            <a:r>
              <a:rPr lang="de-DE" sz="2000" dirty="0" smtClean="0"/>
              <a:t> </a:t>
            </a:r>
            <a:r>
              <a:rPr lang="de-DE" sz="2000" dirty="0" err="1" smtClean="0"/>
              <a:t>and</a:t>
            </a:r>
            <a:r>
              <a:rPr lang="de-DE" sz="2000" dirty="0" smtClean="0"/>
              <a:t> </a:t>
            </a:r>
            <a:r>
              <a:rPr lang="de-DE" sz="2000" dirty="0" err="1" smtClean="0"/>
              <a:t>deployed</a:t>
            </a:r>
            <a:r>
              <a:rPr lang="de-DE" sz="2000" dirty="0" smtClean="0"/>
              <a:t> </a:t>
            </a:r>
          </a:p>
          <a:p>
            <a:r>
              <a:rPr lang="de-DE" sz="2400" b="1" dirty="0" err="1" smtClean="0"/>
              <a:t>Continuous</a:t>
            </a:r>
            <a:r>
              <a:rPr lang="de-DE" sz="2400" b="1" dirty="0" smtClean="0"/>
              <a:t> </a:t>
            </a:r>
            <a:r>
              <a:rPr lang="de-DE" sz="2400" b="1" dirty="0" err="1" smtClean="0"/>
              <a:t>integration</a:t>
            </a:r>
            <a:r>
              <a:rPr lang="de-DE" sz="2400" b="1" dirty="0" smtClean="0"/>
              <a:t> </a:t>
            </a:r>
            <a:r>
              <a:rPr lang="de-DE" sz="2400" b="1" dirty="0" err="1" smtClean="0"/>
              <a:t>and</a:t>
            </a:r>
            <a:r>
              <a:rPr lang="de-DE" sz="2400" b="1" dirty="0" smtClean="0"/>
              <a:t> </a:t>
            </a:r>
            <a:r>
              <a:rPr lang="de-DE" sz="2400" b="1" dirty="0" err="1" smtClean="0"/>
              <a:t>deployment</a:t>
            </a:r>
            <a:r>
              <a:rPr lang="de-DE" sz="2400" b="1" dirty="0" smtClean="0"/>
              <a:t> (CI/CD) </a:t>
            </a:r>
            <a:r>
              <a:rPr lang="de-DE" sz="2400" dirty="0" err="1" smtClean="0"/>
              <a:t>of</a:t>
            </a:r>
            <a:r>
              <a:rPr lang="de-DE" sz="2400" dirty="0" smtClean="0"/>
              <a:t> NFV </a:t>
            </a:r>
            <a:r>
              <a:rPr lang="de-DE" sz="2400" dirty="0" err="1" smtClean="0"/>
              <a:t>services</a:t>
            </a:r>
            <a:endParaRPr lang="de-DE" sz="2400" dirty="0" smtClean="0"/>
          </a:p>
          <a:p>
            <a:r>
              <a:rPr lang="de-DE" sz="2400" b="1" dirty="0" smtClean="0"/>
              <a:t>Integrated </a:t>
            </a:r>
            <a:r>
              <a:rPr lang="de-DE" sz="2400" b="1" dirty="0" err="1" smtClean="0"/>
              <a:t>development</a:t>
            </a:r>
            <a:r>
              <a:rPr lang="de-DE" sz="2400" b="1" dirty="0" smtClean="0"/>
              <a:t> </a:t>
            </a:r>
            <a:r>
              <a:rPr lang="de-DE" sz="2400" b="1" dirty="0" err="1" smtClean="0"/>
              <a:t>and</a:t>
            </a:r>
            <a:r>
              <a:rPr lang="de-DE" sz="2400" b="1" dirty="0" smtClean="0"/>
              <a:t> </a:t>
            </a:r>
            <a:r>
              <a:rPr lang="de-DE" sz="2400" b="1" dirty="0" err="1" smtClean="0"/>
              <a:t>operations</a:t>
            </a:r>
            <a:r>
              <a:rPr lang="de-DE" sz="2400" b="1" dirty="0" smtClean="0"/>
              <a:t> (</a:t>
            </a:r>
            <a:r>
              <a:rPr lang="de-DE" sz="2400" b="1" dirty="0" err="1" smtClean="0"/>
              <a:t>DevOps</a:t>
            </a:r>
            <a:r>
              <a:rPr lang="de-DE" sz="2400" b="1" dirty="0" smtClean="0"/>
              <a:t>) </a:t>
            </a:r>
            <a:r>
              <a:rPr lang="de-DE" sz="2400" dirty="0" err="1" smtClean="0"/>
              <a:t>of</a:t>
            </a:r>
            <a:r>
              <a:rPr lang="de-DE" sz="2400" dirty="0" smtClean="0"/>
              <a:t> NFV </a:t>
            </a:r>
            <a:r>
              <a:rPr lang="de-DE" sz="2400" dirty="0" err="1" smtClean="0"/>
              <a:t>services</a:t>
            </a:r>
            <a:endParaRPr lang="en-US"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16" y="3527745"/>
            <a:ext cx="5913107" cy="333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731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CI/CD </a:t>
            </a:r>
            <a:r>
              <a:rPr lang="es-ES_tradnl" dirty="0" err="1" smtClean="0"/>
              <a:t>is</a:t>
            </a:r>
            <a:r>
              <a:rPr lang="es-ES_tradnl" dirty="0" smtClean="0"/>
              <a:t> </a:t>
            </a:r>
            <a:r>
              <a:rPr lang="es-ES_tradnl" dirty="0" err="1" smtClean="0"/>
              <a:t>taken</a:t>
            </a:r>
            <a:r>
              <a:rPr lang="es-ES_tradnl" dirty="0" smtClean="0"/>
              <a:t> </a:t>
            </a:r>
            <a:r>
              <a:rPr lang="es-ES_tradnl" dirty="0" err="1" smtClean="0"/>
              <a:t>seriously</a:t>
            </a:r>
            <a:r>
              <a:rPr lang="es-ES_tradnl" dirty="0" smtClean="0"/>
              <a:t> in SONATA ...</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96535" y="4707120"/>
            <a:ext cx="837303" cy="62797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227553\Pictures\logo openstac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7881" y="5841788"/>
            <a:ext cx="719468" cy="5585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227553\Pictures\logo_opendayligh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0690" y="6372974"/>
            <a:ext cx="1081315" cy="267915"/>
          </a:xfrm>
          <a:prstGeom prst="rect">
            <a:avLst/>
          </a:prstGeom>
          <a:noFill/>
          <a:extLst>
            <a:ext uri="{909E8E84-426E-40DD-AFC4-6F175D3DCCD1}">
              <a14:hiddenFill xmlns:a14="http://schemas.microsoft.com/office/drawing/2010/main">
                <a:solidFill>
                  <a:srgbClr val="FFFFFF"/>
                </a:solidFill>
              </a14:hiddenFill>
            </a:ext>
          </a:extLst>
        </p:spPr>
      </p:pic>
      <p:sp>
        <p:nvSpPr>
          <p:cNvPr id="4" name="3 Elipse"/>
          <p:cNvSpPr/>
          <p:nvPr/>
        </p:nvSpPr>
        <p:spPr>
          <a:xfrm>
            <a:off x="8997841" y="5696856"/>
            <a:ext cx="812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t>v1</a:t>
            </a:r>
            <a:endParaRPr lang="en-US"/>
          </a:p>
        </p:txBody>
      </p:sp>
      <p:sp>
        <p:nvSpPr>
          <p:cNvPr id="5" name="4 Triángulo isósceles"/>
          <p:cNvSpPr/>
          <p:nvPr/>
        </p:nvSpPr>
        <p:spPr>
          <a:xfrm>
            <a:off x="9935936" y="5468256"/>
            <a:ext cx="514351" cy="381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t>1</a:t>
            </a:r>
            <a:endParaRPr lang="en-US"/>
          </a:p>
        </p:txBody>
      </p:sp>
      <p:sp>
        <p:nvSpPr>
          <p:cNvPr id="6" name="5 Rectángulo"/>
          <p:cNvSpPr/>
          <p:nvPr/>
        </p:nvSpPr>
        <p:spPr>
          <a:xfrm>
            <a:off x="9347092" y="5348838"/>
            <a:ext cx="588844"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t>v1</a:t>
            </a:r>
            <a:endParaRPr lang="en-US"/>
          </a:p>
        </p:txBody>
      </p:sp>
      <p:sp>
        <p:nvSpPr>
          <p:cNvPr id="10" name="AutoShape 3"/>
          <p:cNvSpPr>
            <a:spLocks noChangeArrowheads="1"/>
          </p:cNvSpPr>
          <p:nvPr/>
        </p:nvSpPr>
        <p:spPr bwMode="auto">
          <a:xfrm>
            <a:off x="4122631" y="1612678"/>
            <a:ext cx="2831136" cy="974547"/>
          </a:xfrm>
          <a:prstGeom prst="cloudCallout">
            <a:avLst>
              <a:gd name="adj1" fmla="val -36023"/>
              <a:gd name="adj2" fmla="val 10894"/>
            </a:avLst>
          </a:prstGeom>
          <a:solidFill>
            <a:srgbClr val="CCCCFF"/>
          </a:solidFill>
          <a:ln w="12700">
            <a:solidFill>
              <a:schemeClr val="tx1"/>
            </a:solidFill>
            <a:round/>
            <a:headEnd/>
            <a:tailEnd/>
          </a:ln>
        </p:spPr>
        <p:txBody>
          <a:bodyPr lIns="0" tIns="0" rIns="0" bIns="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50000"/>
              </a:spcBef>
              <a:buClr>
                <a:srgbClr val="EEECE1"/>
              </a:buClr>
              <a:buFontTx/>
              <a:buNone/>
            </a:pPr>
            <a:r>
              <a:rPr lang="es-ES" altLang="es-ES" sz="1800" err="1" smtClean="0">
                <a:solidFill>
                  <a:srgbClr val="000000"/>
                </a:solidFill>
                <a:latin typeface="Arial" pitchFamily="34" charset="0"/>
                <a:ea typeface="MS PGothic" pitchFamily="34" charset="-128"/>
              </a:rPr>
              <a:t>Github</a:t>
            </a:r>
            <a:endParaRPr lang="es-ES" altLang="es-ES" sz="1800" smtClean="0">
              <a:solidFill>
                <a:srgbClr val="000000"/>
              </a:solidFill>
              <a:latin typeface="Arial" pitchFamily="34" charset="0"/>
              <a:ea typeface="MS PGothic" pitchFamily="34" charset="-128"/>
            </a:endParaRPr>
          </a:p>
          <a:p>
            <a:pPr algn="ctr" eaLnBrk="1" hangingPunct="1">
              <a:spcBef>
                <a:spcPct val="50000"/>
              </a:spcBef>
              <a:buClr>
                <a:srgbClr val="EEECE1"/>
              </a:buClr>
              <a:buFontTx/>
              <a:buNone/>
            </a:pPr>
            <a:r>
              <a:rPr lang="es-ES" altLang="es-ES" sz="1800" err="1" smtClean="0">
                <a:solidFill>
                  <a:srgbClr val="000000"/>
                </a:solidFill>
                <a:latin typeface="Arial" pitchFamily="34" charset="0"/>
                <a:ea typeface="MS PGothic" pitchFamily="34" charset="-128"/>
              </a:rPr>
              <a:t>repositories</a:t>
            </a:r>
            <a:endParaRPr lang="es-ES" altLang="es-ES" sz="1800">
              <a:solidFill>
                <a:srgbClr val="000000"/>
              </a:solidFill>
              <a:latin typeface="Arial" pitchFamily="34" charset="0"/>
              <a:ea typeface="MS PGothic" pitchFamily="34" charset="-128"/>
            </a:endParaRPr>
          </a:p>
        </p:txBody>
      </p:sp>
      <p:pic>
        <p:nvPicPr>
          <p:cNvPr id="43" name="Picture 63" descr="router logic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4435" y="4830082"/>
            <a:ext cx="323851"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Straight Connector 227"/>
          <p:cNvCxnSpPr>
            <a:cxnSpLocks noChangeShapeType="1"/>
            <a:stCxn id="43" idx="1"/>
          </p:cNvCxnSpPr>
          <p:nvPr/>
        </p:nvCxnSpPr>
        <p:spPr bwMode="auto">
          <a:xfrm flipH="1" flipV="1">
            <a:off x="7552569" y="4898344"/>
            <a:ext cx="541867" cy="22225"/>
          </a:xfrm>
          <a:prstGeom prst="line">
            <a:avLst/>
          </a:prstGeom>
          <a:noFill/>
          <a:ln w="19050" algn="ctr">
            <a:solidFill>
              <a:schemeClr val="tx1"/>
            </a:solidFill>
            <a:prstDash val="dashDot"/>
            <a:round/>
            <a:headEnd/>
            <a:tailEnd/>
          </a:ln>
          <a:extLst>
            <a:ext uri="{909E8E84-426E-40DD-AFC4-6F175D3DCCD1}">
              <a14:hiddenFill xmlns:a14="http://schemas.microsoft.com/office/drawing/2010/main">
                <a:noFill/>
              </a14:hiddenFill>
            </a:ext>
          </a:extLst>
        </p:spPr>
      </p:cxnSp>
      <p:pic>
        <p:nvPicPr>
          <p:cNvPr id="47" name="Picture 42" descr="New Pi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776" y="5685816"/>
            <a:ext cx="728564" cy="9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4813" y="6140407"/>
            <a:ext cx="865716" cy="20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Rounded Rectangle 2"/>
          <p:cNvSpPr/>
          <p:nvPr/>
        </p:nvSpPr>
        <p:spPr>
          <a:xfrm>
            <a:off x="4444769" y="5900417"/>
            <a:ext cx="1856317" cy="7404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smtClean="0">
                <a:solidFill>
                  <a:schemeClr val="tx1"/>
                </a:solidFill>
              </a:rPr>
              <a:t>Infrastructure</a:t>
            </a:r>
          </a:p>
          <a:p>
            <a:pPr algn="ctr">
              <a:defRPr/>
            </a:pPr>
            <a:r>
              <a:rPr lang="es-ES_tradnl" sz="2000" err="1" smtClean="0">
                <a:solidFill>
                  <a:schemeClr val="tx1"/>
                </a:solidFill>
              </a:rPr>
              <a:t>qualification</a:t>
            </a:r>
            <a:endParaRPr lang="en-US" sz="2000">
              <a:solidFill>
                <a:schemeClr val="tx1"/>
              </a:solidFill>
            </a:endParaRPr>
          </a:p>
        </p:txBody>
      </p:sp>
      <p:pic>
        <p:nvPicPr>
          <p:cNvPr id="54" name="Picture 42" descr="New Pi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515" y="4067097"/>
            <a:ext cx="728564" cy="9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Straight Connector 227"/>
          <p:cNvCxnSpPr>
            <a:cxnSpLocks noChangeShapeType="1"/>
            <a:endCxn id="121" idx="3"/>
          </p:cNvCxnSpPr>
          <p:nvPr/>
        </p:nvCxnSpPr>
        <p:spPr bwMode="auto">
          <a:xfrm flipH="1" flipV="1">
            <a:off x="7318051" y="6188885"/>
            <a:ext cx="1074726" cy="53123"/>
          </a:xfrm>
          <a:prstGeom prst="line">
            <a:avLst/>
          </a:prstGeom>
          <a:noFill/>
          <a:ln w="19050" algn="ctr">
            <a:solidFill>
              <a:schemeClr val="tx1"/>
            </a:solidFill>
            <a:prstDash val="dashDot"/>
            <a:round/>
            <a:headEnd/>
            <a:tailEnd/>
          </a:ln>
          <a:extLst>
            <a:ext uri="{909E8E84-426E-40DD-AFC4-6F175D3DCCD1}">
              <a14:hiddenFill xmlns:a14="http://schemas.microsoft.com/office/drawing/2010/main">
                <a:noFill/>
              </a14:hiddenFill>
            </a:ext>
          </a:extLst>
        </p:spPr>
      </p:cxnSp>
      <p:pic>
        <p:nvPicPr>
          <p:cNvPr id="56" name="Picture 3" descr="C:\Users\s227553\Pictures\logo openstac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5430" y="4179737"/>
            <a:ext cx="717861" cy="5572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C:\Users\s227553\Pictures\logo_opendayligh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91745" y="4722510"/>
            <a:ext cx="1164585" cy="288547"/>
          </a:xfrm>
          <a:prstGeom prst="rect">
            <a:avLst/>
          </a:prstGeom>
          <a:noFill/>
          <a:extLst>
            <a:ext uri="{909E8E84-426E-40DD-AFC4-6F175D3DCCD1}">
              <a14:hiddenFill xmlns:a14="http://schemas.microsoft.com/office/drawing/2010/main">
                <a:solidFill>
                  <a:srgbClr val="FFFFFF"/>
                </a:solidFill>
              </a14:hiddenFill>
            </a:ext>
          </a:extLst>
        </p:spPr>
      </p:pic>
      <p:sp>
        <p:nvSpPr>
          <p:cNvPr id="58" name="57 Elipse"/>
          <p:cNvSpPr/>
          <p:nvPr/>
        </p:nvSpPr>
        <p:spPr>
          <a:xfrm>
            <a:off x="9171186" y="4016826"/>
            <a:ext cx="812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solidFill>
                  <a:schemeClr val="tx1"/>
                </a:solidFill>
              </a:rPr>
              <a:t>v2</a:t>
            </a:r>
            <a:endParaRPr lang="en-US">
              <a:solidFill>
                <a:schemeClr val="tx1"/>
              </a:solidFill>
            </a:endParaRPr>
          </a:p>
        </p:txBody>
      </p:sp>
      <p:sp>
        <p:nvSpPr>
          <p:cNvPr id="59" name="58 Triángulo isósceles"/>
          <p:cNvSpPr/>
          <p:nvPr/>
        </p:nvSpPr>
        <p:spPr>
          <a:xfrm>
            <a:off x="10109282" y="3783108"/>
            <a:ext cx="644009" cy="3941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1</a:t>
            </a:r>
            <a:endParaRPr lang="en-US"/>
          </a:p>
        </p:txBody>
      </p:sp>
      <p:sp>
        <p:nvSpPr>
          <p:cNvPr id="60" name="59 Rectángulo"/>
          <p:cNvSpPr/>
          <p:nvPr/>
        </p:nvSpPr>
        <p:spPr>
          <a:xfrm>
            <a:off x="9520437" y="3668808"/>
            <a:ext cx="588844" cy="228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t>v3</a:t>
            </a:r>
            <a:endParaRPr lang="en-US"/>
          </a:p>
        </p:txBody>
      </p:sp>
      <p:pic>
        <p:nvPicPr>
          <p:cNvPr id="6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9713" y="4460377"/>
            <a:ext cx="865716" cy="20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81558" y="3241928"/>
            <a:ext cx="1143597" cy="5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37409" y="2277124"/>
            <a:ext cx="980119" cy="96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 descr="C:\Users\s227553\Pictures\github_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10060" y="1169408"/>
            <a:ext cx="1182053" cy="88654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de flecha"/>
          <p:cNvCxnSpPr>
            <a:endCxn id="63" idx="1"/>
          </p:cNvCxnSpPr>
          <p:nvPr/>
        </p:nvCxnSpPr>
        <p:spPr>
          <a:xfrm>
            <a:off x="6166371" y="2414920"/>
            <a:ext cx="1171039" cy="3446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Rounded Rectangle 2"/>
          <p:cNvSpPr/>
          <p:nvPr/>
        </p:nvSpPr>
        <p:spPr>
          <a:xfrm>
            <a:off x="5337863" y="4482584"/>
            <a:ext cx="2064423" cy="86625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smtClean="0">
                <a:solidFill>
                  <a:schemeClr val="tx1"/>
                </a:solidFill>
              </a:rPr>
              <a:t>Infrastructure</a:t>
            </a:r>
          </a:p>
          <a:p>
            <a:pPr algn="ctr">
              <a:defRPr/>
            </a:pPr>
            <a:r>
              <a:rPr lang="es-ES_tradnl" sz="2000" err="1" smtClean="0">
                <a:solidFill>
                  <a:schemeClr val="tx1"/>
                </a:solidFill>
              </a:rPr>
              <a:t>integration</a:t>
            </a:r>
            <a:endParaRPr lang="en-US" sz="2000">
              <a:solidFill>
                <a:schemeClr val="tx1"/>
              </a:solidFill>
            </a:endParaRPr>
          </a:p>
        </p:txBody>
      </p:sp>
      <p:sp>
        <p:nvSpPr>
          <p:cNvPr id="66" name="65 CuadroTexto"/>
          <p:cNvSpPr txBox="1"/>
          <p:nvPr/>
        </p:nvSpPr>
        <p:spPr>
          <a:xfrm>
            <a:off x="8126017" y="2151296"/>
            <a:ext cx="3191002" cy="646331"/>
          </a:xfrm>
          <a:prstGeom prst="rect">
            <a:avLst/>
          </a:prstGeom>
          <a:noFill/>
        </p:spPr>
        <p:txBody>
          <a:bodyPr wrap="none" rtlCol="0">
            <a:spAutoFit/>
          </a:bodyPr>
          <a:lstStyle/>
          <a:p>
            <a:r>
              <a:rPr lang="es-ES_tradnl" err="1" smtClean="0"/>
              <a:t>download</a:t>
            </a:r>
            <a:r>
              <a:rPr lang="es-ES_tradnl" smtClean="0"/>
              <a:t>, </a:t>
            </a:r>
            <a:r>
              <a:rPr lang="es-ES_tradnl" err="1" smtClean="0"/>
              <a:t>check</a:t>
            </a:r>
            <a:r>
              <a:rPr lang="es-ES_tradnl" smtClean="0"/>
              <a:t> </a:t>
            </a:r>
            <a:r>
              <a:rPr lang="es-ES_tradnl" err="1" smtClean="0"/>
              <a:t>dependences</a:t>
            </a:r>
            <a:r>
              <a:rPr lang="es-ES_tradnl" smtClean="0"/>
              <a:t>, </a:t>
            </a:r>
          </a:p>
          <a:p>
            <a:r>
              <a:rPr lang="es-ES_tradnl" err="1" smtClean="0"/>
              <a:t>build</a:t>
            </a:r>
            <a:r>
              <a:rPr lang="es-ES_tradnl" smtClean="0"/>
              <a:t> &amp;  </a:t>
            </a:r>
            <a:r>
              <a:rPr lang="es-ES_tradnl" err="1" smtClean="0"/>
              <a:t>unit</a:t>
            </a:r>
            <a:r>
              <a:rPr lang="es-ES_tradnl" smtClean="0"/>
              <a:t> test </a:t>
            </a:r>
            <a:endParaRPr lang="en-US"/>
          </a:p>
        </p:txBody>
      </p:sp>
      <p:sp>
        <p:nvSpPr>
          <p:cNvPr id="71" name="70 CuadroTexto"/>
          <p:cNvSpPr txBox="1"/>
          <p:nvPr/>
        </p:nvSpPr>
        <p:spPr>
          <a:xfrm>
            <a:off x="7499383" y="1818694"/>
            <a:ext cx="1958678" cy="369332"/>
          </a:xfrm>
          <a:prstGeom prst="rect">
            <a:avLst/>
          </a:prstGeom>
          <a:noFill/>
        </p:spPr>
        <p:txBody>
          <a:bodyPr wrap="none" rtlCol="0">
            <a:spAutoFit/>
          </a:bodyPr>
          <a:lstStyle/>
          <a:p>
            <a:r>
              <a:rPr lang="es-ES_tradnl" i="1" err="1" smtClean="0"/>
              <a:t>Automated</a:t>
            </a:r>
            <a:r>
              <a:rPr lang="es-ES_tradnl" i="1" smtClean="0"/>
              <a:t> </a:t>
            </a:r>
            <a:r>
              <a:rPr lang="es-ES_tradnl" i="1" err="1" smtClean="0"/>
              <a:t>actions</a:t>
            </a:r>
            <a:endParaRPr lang="en-US" i="1"/>
          </a:p>
        </p:txBody>
      </p:sp>
      <p:sp>
        <p:nvSpPr>
          <p:cNvPr id="72" name="71 CuadroTexto"/>
          <p:cNvSpPr txBox="1"/>
          <p:nvPr/>
        </p:nvSpPr>
        <p:spPr>
          <a:xfrm>
            <a:off x="1313946" y="3897408"/>
            <a:ext cx="3296736" cy="646331"/>
          </a:xfrm>
          <a:prstGeom prst="rect">
            <a:avLst/>
          </a:prstGeom>
          <a:noFill/>
        </p:spPr>
        <p:txBody>
          <a:bodyPr wrap="none" rtlCol="0">
            <a:spAutoFit/>
          </a:bodyPr>
          <a:lstStyle/>
          <a:p>
            <a:r>
              <a:rPr lang="es-ES_tradnl" err="1" smtClean="0"/>
              <a:t>Manifesto</a:t>
            </a:r>
            <a:r>
              <a:rPr lang="es-ES_tradnl" smtClean="0"/>
              <a:t>: </a:t>
            </a:r>
            <a:r>
              <a:rPr lang="es-ES_tradnl" err="1" smtClean="0"/>
              <a:t>Install</a:t>
            </a:r>
            <a:r>
              <a:rPr lang="es-ES_tradnl" smtClean="0"/>
              <a:t> </a:t>
            </a:r>
            <a:r>
              <a:rPr lang="es-ES_tradnl" err="1" smtClean="0"/>
              <a:t>last</a:t>
            </a:r>
            <a:r>
              <a:rPr lang="es-ES_tradnl" smtClean="0"/>
              <a:t> </a:t>
            </a:r>
            <a:r>
              <a:rPr lang="es-ES_tradnl" err="1" smtClean="0"/>
              <a:t>versions</a:t>
            </a:r>
            <a:endParaRPr lang="es-ES_tradnl" smtClean="0"/>
          </a:p>
          <a:p>
            <a:r>
              <a:rPr lang="es-ES_tradnl" smtClean="0"/>
              <a:t>a concrete </a:t>
            </a:r>
            <a:r>
              <a:rPr lang="es-ES_tradnl" err="1" smtClean="0"/>
              <a:t>configuration</a:t>
            </a:r>
            <a:r>
              <a:rPr lang="es-ES_tradnl" smtClean="0"/>
              <a:t>, </a:t>
            </a:r>
            <a:r>
              <a:rPr lang="es-ES_tradnl" err="1" smtClean="0"/>
              <a:t>rebuild</a:t>
            </a:r>
            <a:r>
              <a:rPr lang="es-ES_tradnl" smtClean="0"/>
              <a:t> </a:t>
            </a:r>
            <a:endParaRPr lang="en-US"/>
          </a:p>
        </p:txBody>
      </p:sp>
      <p:sp>
        <p:nvSpPr>
          <p:cNvPr id="73" name="72 CuadroTexto"/>
          <p:cNvSpPr txBox="1"/>
          <p:nvPr/>
        </p:nvSpPr>
        <p:spPr>
          <a:xfrm>
            <a:off x="1641245" y="5753991"/>
            <a:ext cx="2369880" cy="646331"/>
          </a:xfrm>
          <a:prstGeom prst="rect">
            <a:avLst/>
          </a:prstGeom>
          <a:noFill/>
        </p:spPr>
        <p:txBody>
          <a:bodyPr wrap="none" rtlCol="0">
            <a:spAutoFit/>
          </a:bodyPr>
          <a:lstStyle/>
          <a:p>
            <a:r>
              <a:rPr lang="es-ES_tradnl" dirty="0" err="1" smtClean="0"/>
              <a:t>Install</a:t>
            </a:r>
            <a:r>
              <a:rPr lang="es-ES_tradnl" dirty="0" smtClean="0"/>
              <a:t> </a:t>
            </a:r>
            <a:r>
              <a:rPr lang="es-ES_tradnl" dirty="0" err="1" smtClean="0"/>
              <a:t>testable</a:t>
            </a:r>
            <a:r>
              <a:rPr lang="es-ES_tradnl" dirty="0" smtClean="0"/>
              <a:t> </a:t>
            </a:r>
            <a:r>
              <a:rPr lang="es-ES_tradnl" dirty="0" err="1" smtClean="0"/>
              <a:t>versions</a:t>
            </a:r>
            <a:endParaRPr lang="es-ES_tradnl" dirty="0" smtClean="0"/>
          </a:p>
          <a:p>
            <a:r>
              <a:rPr lang="es-ES_tradnl" dirty="0" smtClean="0"/>
              <a:t>Concrete </a:t>
            </a:r>
            <a:r>
              <a:rPr lang="es-ES_tradnl" dirty="0" err="1" smtClean="0"/>
              <a:t>configuration</a:t>
            </a:r>
            <a:endParaRPr lang="es-ES_tradnl" dirty="0" smtClean="0"/>
          </a:p>
        </p:txBody>
      </p:sp>
      <p:cxnSp>
        <p:nvCxnSpPr>
          <p:cNvPr id="74" name="73 Conector recto de flecha"/>
          <p:cNvCxnSpPr/>
          <p:nvPr/>
        </p:nvCxnSpPr>
        <p:spPr>
          <a:xfrm>
            <a:off x="3808949" y="4894886"/>
            <a:ext cx="1191472" cy="14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74 Conector recto de flecha"/>
          <p:cNvCxnSpPr/>
          <p:nvPr/>
        </p:nvCxnSpPr>
        <p:spPr>
          <a:xfrm>
            <a:off x="3808950" y="5335097"/>
            <a:ext cx="801732" cy="5066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78 CuadroTexto"/>
          <p:cNvSpPr txBox="1"/>
          <p:nvPr/>
        </p:nvSpPr>
        <p:spPr>
          <a:xfrm>
            <a:off x="5630597" y="3619892"/>
            <a:ext cx="1963679" cy="646331"/>
          </a:xfrm>
          <a:prstGeom prst="rect">
            <a:avLst/>
          </a:prstGeom>
          <a:noFill/>
        </p:spPr>
        <p:txBody>
          <a:bodyPr wrap="none" rtlCol="0">
            <a:spAutoFit/>
          </a:bodyPr>
          <a:lstStyle/>
          <a:p>
            <a:r>
              <a:rPr lang="es-ES_tradnl" dirty="0" err="1" smtClean="0"/>
              <a:t>Generate</a:t>
            </a:r>
            <a:r>
              <a:rPr lang="es-ES_tradnl" dirty="0" smtClean="0"/>
              <a:t> </a:t>
            </a:r>
            <a:r>
              <a:rPr lang="es-ES_tradnl" dirty="0" err="1" smtClean="0"/>
              <a:t>packages</a:t>
            </a:r>
            <a:endParaRPr lang="es-ES_tradnl" dirty="0" smtClean="0"/>
          </a:p>
          <a:p>
            <a:r>
              <a:rPr lang="es-ES_tradnl" dirty="0" err="1" smtClean="0"/>
              <a:t>for</a:t>
            </a:r>
            <a:r>
              <a:rPr lang="es-ES_tradnl" dirty="0" smtClean="0"/>
              <a:t> </a:t>
            </a:r>
            <a:r>
              <a:rPr lang="es-ES_tradnl" dirty="0" err="1" smtClean="0"/>
              <a:t>deployment</a:t>
            </a:r>
            <a:endParaRPr lang="es-ES_tradnl" dirty="0" smtClean="0"/>
          </a:p>
        </p:txBody>
      </p:sp>
      <p:sp>
        <p:nvSpPr>
          <p:cNvPr id="80" name="79 CuadroTexto"/>
          <p:cNvSpPr txBox="1"/>
          <p:nvPr/>
        </p:nvSpPr>
        <p:spPr>
          <a:xfrm>
            <a:off x="8335514" y="2878038"/>
            <a:ext cx="2281458" cy="369332"/>
          </a:xfrm>
          <a:prstGeom prst="rect">
            <a:avLst/>
          </a:prstGeom>
          <a:noFill/>
        </p:spPr>
        <p:txBody>
          <a:bodyPr wrap="none" rtlCol="0">
            <a:spAutoFit/>
          </a:bodyPr>
          <a:lstStyle/>
          <a:p>
            <a:r>
              <a:rPr lang="es-ES_tradnl" err="1" smtClean="0"/>
              <a:t>integration</a:t>
            </a:r>
            <a:r>
              <a:rPr lang="es-ES_tradnl" smtClean="0"/>
              <a:t> test scripts</a:t>
            </a:r>
          </a:p>
        </p:txBody>
      </p:sp>
      <p:cxnSp>
        <p:nvCxnSpPr>
          <p:cNvPr id="81" name="80 Conector angular"/>
          <p:cNvCxnSpPr>
            <a:stCxn id="80" idx="3"/>
            <a:endCxn id="56" idx="3"/>
          </p:cNvCxnSpPr>
          <p:nvPr/>
        </p:nvCxnSpPr>
        <p:spPr>
          <a:xfrm>
            <a:off x="10616972" y="3062704"/>
            <a:ext cx="136319" cy="1395677"/>
          </a:xfrm>
          <a:prstGeom prst="bentConnector3">
            <a:avLst>
              <a:gd name="adj1" fmla="val 267695"/>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85 CuadroTexto"/>
          <p:cNvSpPr txBox="1"/>
          <p:nvPr/>
        </p:nvSpPr>
        <p:spPr>
          <a:xfrm>
            <a:off x="8215087" y="3180847"/>
            <a:ext cx="2413931" cy="369332"/>
          </a:xfrm>
          <a:prstGeom prst="rect">
            <a:avLst/>
          </a:prstGeom>
          <a:noFill/>
        </p:spPr>
        <p:txBody>
          <a:bodyPr wrap="none" rtlCol="0">
            <a:spAutoFit/>
          </a:bodyPr>
          <a:lstStyle/>
          <a:p>
            <a:r>
              <a:rPr lang="es-ES_tradnl" err="1" smtClean="0"/>
              <a:t>qualification</a:t>
            </a:r>
            <a:r>
              <a:rPr lang="es-ES_tradnl" smtClean="0"/>
              <a:t> test scripts</a:t>
            </a:r>
            <a:endParaRPr lang="en-US"/>
          </a:p>
        </p:txBody>
      </p:sp>
      <p:cxnSp>
        <p:nvCxnSpPr>
          <p:cNvPr id="87" name="86 Conector angular"/>
          <p:cNvCxnSpPr>
            <a:stCxn id="86" idx="3"/>
            <a:endCxn id="3075" idx="3"/>
          </p:cNvCxnSpPr>
          <p:nvPr/>
        </p:nvCxnSpPr>
        <p:spPr>
          <a:xfrm>
            <a:off x="10629018" y="3365513"/>
            <a:ext cx="58331" cy="2755542"/>
          </a:xfrm>
          <a:prstGeom prst="bentConnector3">
            <a:avLst>
              <a:gd name="adj1" fmla="val 491901"/>
            </a:avLst>
          </a:prstGeom>
          <a:ln>
            <a:tailEnd type="arrow"/>
          </a:ln>
        </p:spPr>
        <p:style>
          <a:lnRef idx="1">
            <a:schemeClr val="accent1"/>
          </a:lnRef>
          <a:fillRef idx="0">
            <a:schemeClr val="accent1"/>
          </a:fillRef>
          <a:effectRef idx="0">
            <a:schemeClr val="accent1"/>
          </a:effectRef>
          <a:fontRef idx="minor">
            <a:schemeClr val="tx1"/>
          </a:fontRef>
        </p:style>
      </p:cxnSp>
      <p:pic>
        <p:nvPicPr>
          <p:cNvPr id="3078" name="Picture 6" descr="https://encrypted-tbn2.gstatic.com/images?q=tbn:ANd9GcQZvQzTLxAJo7AuEAHeAuXQXVl0JPOXkVTY92TdkTn8ptH5evf9B4fh3Bz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4819" y="1386221"/>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https://encrypted-tbn2.gstatic.com/images?q=tbn:ANd9GcQZvQzTLxAJo7AuEAHeAuXQXVl0JPOXkVTY92TdkTn8ptH5evf9B4fh3Bz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41245" y="1411527"/>
            <a:ext cx="685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https://encrypted-tbn2.gstatic.com/images?q=tbn:ANd9GcQZvQzTLxAJo7AuEAHeAuXQXVl0JPOXkVTY92TdkTn8ptH5evf9B4fh3Bz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6055" y="2277124"/>
            <a:ext cx="685800" cy="51435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94 Conector recto de flecha"/>
          <p:cNvCxnSpPr/>
          <p:nvPr/>
        </p:nvCxnSpPr>
        <p:spPr>
          <a:xfrm>
            <a:off x="1947750" y="1917518"/>
            <a:ext cx="2386347" cy="91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96 Conector recto de flecha"/>
          <p:cNvCxnSpPr/>
          <p:nvPr/>
        </p:nvCxnSpPr>
        <p:spPr>
          <a:xfrm>
            <a:off x="1641245" y="2188026"/>
            <a:ext cx="2489652" cy="643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97 Conector recto de flecha"/>
          <p:cNvCxnSpPr/>
          <p:nvPr/>
        </p:nvCxnSpPr>
        <p:spPr>
          <a:xfrm flipV="1">
            <a:off x="1043269" y="2414920"/>
            <a:ext cx="3087628" cy="2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1" name="100 CuadroTexto"/>
          <p:cNvSpPr txBox="1"/>
          <p:nvPr/>
        </p:nvSpPr>
        <p:spPr>
          <a:xfrm>
            <a:off x="3578365" y="2709292"/>
            <a:ext cx="2844112" cy="369332"/>
          </a:xfrm>
          <a:prstGeom prst="rect">
            <a:avLst/>
          </a:prstGeom>
          <a:noFill/>
        </p:spPr>
        <p:txBody>
          <a:bodyPr wrap="none" rtlCol="0">
            <a:spAutoFit/>
          </a:bodyPr>
          <a:lstStyle/>
          <a:p>
            <a:r>
              <a:rPr lang="es-ES_tradnl" smtClean="0"/>
              <a:t>Bug tracking – to </a:t>
            </a:r>
            <a:r>
              <a:rPr lang="es-ES_tradnl" err="1" smtClean="0"/>
              <a:t>developers</a:t>
            </a:r>
            <a:endParaRPr lang="es-ES_tradnl" smtClean="0"/>
          </a:p>
        </p:txBody>
      </p:sp>
      <p:cxnSp>
        <p:nvCxnSpPr>
          <p:cNvPr id="102" name="101 Conector recto de flecha"/>
          <p:cNvCxnSpPr/>
          <p:nvPr/>
        </p:nvCxnSpPr>
        <p:spPr>
          <a:xfrm flipH="1" flipV="1">
            <a:off x="5969122" y="2587225"/>
            <a:ext cx="1576833" cy="593623"/>
          </a:xfrm>
          <a:prstGeom prst="straightConnector1">
            <a:avLst/>
          </a:prstGeom>
          <a:ln>
            <a:solidFill>
              <a:srgbClr val="00206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7" name="106 Conector recto de flecha"/>
          <p:cNvCxnSpPr/>
          <p:nvPr/>
        </p:nvCxnSpPr>
        <p:spPr>
          <a:xfrm flipH="1">
            <a:off x="3480927" y="2587224"/>
            <a:ext cx="1967736" cy="0"/>
          </a:xfrm>
          <a:prstGeom prst="straightConnector1">
            <a:avLst/>
          </a:prstGeom>
          <a:ln>
            <a:solidFill>
              <a:srgbClr val="00206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1" name="110 CuadroTexto"/>
          <p:cNvSpPr txBox="1"/>
          <p:nvPr/>
        </p:nvSpPr>
        <p:spPr>
          <a:xfrm>
            <a:off x="676064" y="1830573"/>
            <a:ext cx="1236877" cy="646331"/>
          </a:xfrm>
          <a:prstGeom prst="rect">
            <a:avLst/>
          </a:prstGeom>
          <a:noFill/>
        </p:spPr>
        <p:txBody>
          <a:bodyPr wrap="none" rtlCol="0">
            <a:spAutoFit/>
          </a:bodyPr>
          <a:lstStyle/>
          <a:p>
            <a:pPr algn="ctr"/>
            <a:r>
              <a:rPr lang="es-ES_tradnl" err="1" smtClean="0"/>
              <a:t>Developers</a:t>
            </a:r>
            <a:endParaRPr lang="es-ES_tradnl" smtClean="0"/>
          </a:p>
          <a:p>
            <a:pPr algn="ctr"/>
            <a:r>
              <a:rPr lang="es-ES_tradnl" err="1" smtClean="0"/>
              <a:t>IDEs</a:t>
            </a:r>
            <a:endParaRPr lang="es-ES_tradnl" smtClean="0"/>
          </a:p>
        </p:txBody>
      </p:sp>
      <p:sp>
        <p:nvSpPr>
          <p:cNvPr id="108" name="AutoShape 8" descr="data:image/jpeg;base64,/9j/4AAQSkZJRgABAQAAAQABAAD/2wCEAAkGBxATEBQUExQUFBQUFBQXFRUXFA8UGhYaFBQZFhQXFxQYHCggGBolHBQVITEhJSkrLjIuFx8zODMtNygtLisBCgoKBQUFDgUFDisZExkrKysrKysrKysrKysrKysrKysrKysrKysrKysrKysrKysrKysrKysrKysrKysrKysrK//AABEIAOEA4QMBIgACEQEDEQH/xAAcAAEBAAIDAQEAAAAAAAAAAAAAAQcIAgUGAwT/xABLEAABAwEFBAUEDwUHBQEAAAABAAIxAwQRIWFxBQcSQQYTUZGxIoGh8RQjMkJTVGJygpKTotLT8DNSg8HRFyQ0Q2Oys0RzlKPCFf/EABQBAQAAAAAAAAAAAAAAAAAAAAD/xAAUEQEAAAAAAAAAAAAAAAAAAAAA/9oADAMBAAIRAxEAPwDN6X9iHsUyHqQUnkEJ5c1IwEpGqCk3aoTcpGqRiZ/UILfdKX8ypmUzKCg8ygPcpOiTp4oKDfol9+ik6JkEFv7EJ5BTIepIwCCk8ghPepGqRmSgpN2qX3SpGJlMygt/MoDzKmZSZhBQUBv0UnTxSdEFBv0S/sUnAJkEFJ5BCeQUjAJGqCk96t64xmSqBdMoKqoqg4k8gpGAlUnslSNUCNUjUpGZSMTKBGJlMz6kzPqTMoGZSdEnRJ08UCdPFJ0SdEyCBkEyHqTIepIwCBGASNUjVIzJQIzJSMTKRiZTMoGZTMpmUnEwgTMJOnik6eKTogTok4BJwCZBAyHqSMAkYBI1QI1SMyUjMlIxMoEYmVQOZUzKoHMoKqpeqg4k3aqRqqTcpGJn9YIEYmUzPqTM+pMygZlJ0SdEnTxQJ08UnRJ0TIIGQTIepMh6kjAIEYBI1SNV0+2+lNhseFeuxr7r+AXufl7W29wGdyDuIzJSMTP6wWO6++DZ7T5NK01Mwyk0feeD6F9rDvb2a8+WK9LN1NrgPs3OPoQe+zKZlfh2TtizWlvHQq06rRPC4Hh+c2WnIhfunEwgTiYSdPFJ08UnRAnRMgmQTIepAyHqSMAkYBI1QI1SMyUjMlIxM/rBAjEz+oTMpmUzKBmVRjipOJhUY6eKDleiIg4nDFTMqntKmZQMyk6JOiTp4oE6eKTok6JkEDIJkPUmQ9SRgECMAkapGqx5vh6Sus9nbZqbrqtoB43CW0hg7QuPk6ByDoun28x5c6hYX3NF4qWgS48xSPJvy5PK6Ti5ziSSSSSbySSSSZJJkqIgIiIPvYbbVo1BUovdTqNhzTcdMxkcFm3d5vBbbSLPaOFloA8kjBtYAY3D3rwMS3nI5gYLXOjVcxzXMJa5pDmuGBaWm8EHtBQbXzok4BdD0I6QezrFTq4B4vZWA5Pb7q4cgQQ4ZOC77IepAyCRgEjAJGqBGqRmSkZkpGJlAjEymZTMpmUDMpOJhJxMJOnigTp4q336KTp4q39iDkilyqDiRzKk6Kkdyk6eKBOnik6JOiZBAyCZD1JkPUkYBAjAJGqRqkZkoEZkrXXebbzW2paCTeKbhSbkKYucPrl/etioxM/rBaxdLWEbQtgM+yrQfM6s5w9BCDqkREBERAREQZQ3FW8itaaF+D2NqgdhY7gcfOHs7gsxRgFgvcm0/wD6biOVlq3+epSu/WSzpGqBGqRmSvlarVTpML6j2sbzc9zWjvOAXnq/T/ZLCb7VTcfkCo8eYtBCD00YmUzK81Zun2ynn/F0wflcbLvO8ALv7JaqdVvGx7Ht5FjmuHeMEH2zKTiYScTCTp4oE6eKTp4pOnik4CECcBCt/IKZBXIILcqoqg4kX6KToqcdFMggZBMh6kyHqSMAgRgEjVI1SMyUCMyUjEykYmUzKBmVgLe9ss0dpOqXXNtDW1G6gBjxre0H6YWfcyvMbwui/s+yFrbhWpkvok4Y3eUwnkHDDUA8kGuiLnWpOY4te0tc0kOaRcWkYEEciuCAiIgIi7Ho/sWtbLQyhRF7nHE8mNHunuyHpwElBkzcZswhlotJHuy2kzMM8qodL3NGrSvS7wumrdn0wxgD7TUF7GmGNjrHgcr8AOZB7Cu/2dY6FhsjWA8NKhTJLjdDQXPe7M4uOq1x6S7YfbLXVtDr/bHeSD71gwY3zNA8955oPhtfatotNTrK9R1V/IuODb+TWw0ZABfjREBfew2yrRfx0XvpP/eY5zThyJEjIr4Igyb0X3tVmFrLa3rWfCsADxm5gweNLjqsubN2jRtNNtSi9tSm6HNM9oPMEcwcVqsu56L9JrTYavWUXeSbuspEngqDsI5HscMRpgQ2ZnAQmQXUdF+kdC3UBVoG7k9hu4qbubXDwMFdvkEDIKjDDmpESqMNSg5Ioqg+NprtY0ue5rGNF7nuIaGgSSTgF1my+k1htD+rs9opVHgE8LXC+4SQD7rULx2/SpUFjoAE9W6vc8DmQxzmA5XgnUBYasVrfRqsqsJD6T2vaR2tN/pjzoNrIwCRqvnZ6zXMa5uIe0OGYcLwfSvpGZKBGZKRiZSMTP6hMygZlMymZScTCBMwk6eKTp4pOiDx3TjoDQt99RhFK0AXdZde2pdAqNE/OGIzAuWFtu9FrbZCevouDR/mNvfTOfWDAaG45LZqcAh7Ag1MBS9bQWvo5YKhvfZLNUd2voUXHvLV9rFsey0P2NCjTPyKVJn+0BBgTo50At9rIPVmjSM1aoLcPksPlP8AQM1m3or0Xs1gpcFEXvddx1HXcdQjtPJo5AYDUknu4zJXCvWbTY6o8gNa0uc4wA0Xk6AAoMcb6dv9XZ22Rp9sr+VUu5UmnAfScLsw1ywuu16U7adbLXVtDrwHu8hp96xuDG92JzJXVICIiAiIgIiIO36K9Iq1htDa1I3iKjL8KjObTnzB5Hzg7H7H2pStFBlaieJlQXg8xyIcORBvBHaFqyvf7o+lRs1p9jVD7TaHANvODKpwadHYNOfDmgznGZKoF0ypEyqBzKCqqKoPIb1bD1uyq900+GqMurcC77vEteVtXtGytq0alJ2Iqsew6PaWn0FarVKTmuLXYOaS1w7C03H0goNid2dv63ZVmd75rDSPM+0uNMehoPnXp4xMrGO4q3g2e00ScadVrwMqreHDz0z3rJ2ZQMymZTMpOJhAnEwk6eKTp4pOiBOiZBJwCZD1IGQ9SRgEjAJGqBGqRmSkZkpGJlAjEyscb5+kHVWZtlafbLRi+73tJpxH0nXDMByyLVqNY1z3kNa0EkmGgC8nuWs3SzbjrbbKtc33ON1MH3tNuDBkbsTm4oOoREQEREBERAREQEREGx277pB7MsNOq431We11fnsux+kC130l6UDmVgzcxtrqrcaDj5FoabsqlMFze9vGO5ZzGOKC3qqXqoOJN2q1u3h2DqdqWpt1wdU6wfxQKh9LiPMtkThisK78rAW2uhW+Folh7L6T7++6qPqoPxbmNodXtLgJwrUXtu7XMuqN+61/es7Zlaw9Fbf1Fus1Xkyszi+a48L/ALritnrr5hAmYSdPFJ08UnRAnRJwCE8hHMrzG0d4OyqLix1pbxC8HgZWrAXSOKm0i/zoPT5BIwC8JaN7Oy2jyOvqfNpEf8hausr75bMP2dmrO+e6kzwLkGTo1SMyVh2tvmre8slMZuqvd6A0eK6uvva2m4nhFnZpTeT3ueR6EGdoxMqjtK10tG8Ta7z/AIpwybTs7bvOGX+ldZaek1vqe7tdoP8AGqgdwICDLO+bpB1NlbZmn2y038XyaTfdfWNzdOLsWEVzrVnON7nOce1zi495XBARF2nRrYVa22llCkMXYucYpsHunu0vjmSBzQfKx7FtFWhWr06bnUqF3WOHK/s7bhiboBvK/AtotjbHo2azts9Jo6trbjfceK/3TndpdjfqsA7wOjfsG2uptHtTx1lHJpOLL/km8acPag82iIgIiICIiD9Gzra6hWp1m+6pVGPGfA4Ou8913nW09nrCoxr2m9rmhzcw4Xg+laoLYndfbjW2VZif8tppH+E4sb90NQesREQcT2lY932WEv2e2rzo1mH6NQFh9LmdyyERzK6XplYDaNn2qndi6i8sHymjjZ95rUGsrhgtoejNv9kWOz1j/mUabnfOLRxDzOvWrwKzxuZtvWbMFO/9hVqMOjj1g/5D3IPdzok4BMgmQ9SDG2+rb76NClZqZLev4zUIwPAy4cF/yi7HJpHNYWWZ99mwn1KNK00wXex+MVQMSGPuPHo0txycTAWGEBERAREQEREBEVpsLnBrQXOcbmtAJJJgBoxJyCDnZbO+o9tOm0ve9wa1olxOAAWxHQPooywWfgwdXqXOr1B28mNP7rbyB5zzXQ7reg7rKPZNobdaHi5jTcepaZv/ANR3PsGHMrImQQMgvC74diCts81QL6lmPWA8+A3CqNLrnfQC91ESvlbLM2pTfTfiKjXMcO0OBafQUGqSLnXoOpvdTd7pjnMdqwlrvSCuCAiIgIiICzVuMtJdY69P9yvf5n02/wA2lYVWVtw1Y8VsZyuoO9NQH+SDL9yKXKoOJCl1+niqRfopOiDVvb1h6i1V6Pwdao0fNDjw/duXttzvSGhZqlop16rKTKjabmue4NHEwkOAJ5kPH1V+DfBYOr2o9witTp1MrwOrcB9mD514pBszT6W7Ndg222X/AMihf3cS/dS2pZ3DyK1J2lSmfArVhcS0dgQbZNe0jAh1+YN68xb93Wyqri91mAcZ6t9akCTPk03ADuWurGgG8C7TBfpp2+u33NWq3SpUHgUGehuw2QB/h3fb2v8AMXNu7TZAmz/+60/jWDKXSG3Ni1Wkfx6/83L9dPpntNsWyv538X+69Bmtu7jZMmzD7Sv+Ncm7vNkz7FZ9at+JYcZvC2sP+qcdadnPixftsu9LarXAuqU6oBxa+lTAI7L2BpCDLLegGyvilO7Wp+JUdAtlfFKV30v6rtthbTbarNSrtBa2qxruEyCZbfkbxev3TgIQedHQXZXKyUdeE/1XZbN2HZLOf7vQpUjzcxjGnzuAvK7DIJkEDIJESkRKRmSgRmSkYmUiZTMoNaundDg2na2jD297vr+X/wDS6Jei3iuv2raz/qgd1Ng/kvOoCIiAiIgLJ24g/wB4tX/ap+h7v6rGKyhuHb7faz2U6I73P/ogzIqoqg4kX6KTgFT2KZBB5bp30LpbRYwcXVVaV/BUu4hc73TXNvF4NwM3g+e/wv8AYzaPjVL7Kp+JZjjAJGqDDh3M2j41S+yqfiQ7mbR8apfZVPxLMcZkpGJn9Qgw4dzNo+NUvsqn4kO5m0fGqX2VT8SzHmUzKDDn9jNo+NUvsn/iQbmbR8apfZP/ABLMc4mEnTxQYcG5m0fGqX2VT8S+1h3Mv4x1tqaad/lcFIhxyBc64a3HRZdnTxScBCD4WGyMpUmUqQ4adNoY0DkGi4C/nqvvkEyCZBAyCREpESkZkoEZkpGJlIxMpmUDMpmUzKTiYQYf25utt9e016/W2YCrVqPALq14a5xLQfa5AuX4Ruet/wANZvrV/wAtZunTxSdPFBhEbnrf8NZvrV/y0G563/DWb61f8tZunAQmQQYRG563/DWb61f8tP7Hrff+2s31q/5azdkEjASgwidz1v8AhrN9av8Alr3G7XodW2d1/XPpvdW6rh6svNwp8d9/E0fvr20ZkqjDVBVVFUHEnkFIwCpPYpGqBGqRmSkZkpGJlAjEz+sEzKZlMygZlJxMJOJhJ08UCdPFJ08UnTxScBCBOAhMgmQTIIGQSIlIiUjMlAjMlIxMpGJlMygZlMymZScTCBOJhJ08UnTxSdPFAnTxScBCTgITIIGQTIJkEjASgRgJSMyUjMlI1QI1VA5lSMSqBzKCqoiDiT3qRmSuRUAux5oJGJlMyqBzKAcygmZScTCt18pdfp4oJOnik6eKpx0Q9iCTgITIKnsCZBBMgkRKsRKXXZlBIzJSJlUC7VAOZQTMpmVQOZS6+UEnEwk6eKt1+iHHTxQSdPFJwEKns5IewIJkEyCuQSIQSMBKRmSrddmUAu1QSNUjEqgcygHMoJmfUqMcSl18pOiC3qoiCIqiCIVUQCiIgKBVEECKogKKogiKoghQqogIiIAUCqIIiqIIiqIIqiIIVURBEREH/9k="/>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114 CuadroTexto"/>
          <p:cNvSpPr txBox="1"/>
          <p:nvPr/>
        </p:nvSpPr>
        <p:spPr>
          <a:xfrm>
            <a:off x="2998967" y="1617896"/>
            <a:ext cx="963918" cy="646331"/>
          </a:xfrm>
          <a:prstGeom prst="rect">
            <a:avLst/>
          </a:prstGeom>
          <a:noFill/>
        </p:spPr>
        <p:txBody>
          <a:bodyPr wrap="none" rtlCol="0">
            <a:spAutoFit/>
          </a:bodyPr>
          <a:lstStyle/>
          <a:p>
            <a:pPr algn="ctr"/>
            <a:r>
              <a:rPr lang="es-ES_tradnl" smtClean="0"/>
              <a:t>control</a:t>
            </a:r>
          </a:p>
          <a:p>
            <a:pPr algn="ctr"/>
            <a:r>
              <a:rPr lang="es-ES_tradnl" err="1" smtClean="0"/>
              <a:t>pull_req</a:t>
            </a:r>
            <a:endParaRPr lang="es-ES_tradnl" smtClean="0"/>
          </a:p>
        </p:txBody>
      </p:sp>
      <p:sp>
        <p:nvSpPr>
          <p:cNvPr id="110" name="109 Rectángulo"/>
          <p:cNvSpPr/>
          <p:nvPr/>
        </p:nvSpPr>
        <p:spPr>
          <a:xfrm>
            <a:off x="5887795" y="2043690"/>
            <a:ext cx="390540" cy="17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utoShape 10" descr="Resultado de imagen de ansible"/>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AutoShape 12" descr="Resultado de imagen de ansible"/>
          <p:cNvSpPr>
            <a:spLocks noChangeAspect="1" noChangeArrowheads="1"/>
          </p:cNvSpPr>
          <p:nvPr/>
        </p:nvSpPr>
        <p:spPr bwMode="auto">
          <a:xfrm>
            <a:off x="613833" y="1603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1" name="Picture 42" descr="New Pi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9487" y="5736881"/>
            <a:ext cx="728564" cy="9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122 CuadroTexto"/>
          <p:cNvSpPr txBox="1"/>
          <p:nvPr/>
        </p:nvSpPr>
        <p:spPr>
          <a:xfrm>
            <a:off x="7416801" y="6443905"/>
            <a:ext cx="742319" cy="369332"/>
          </a:xfrm>
          <a:prstGeom prst="rect">
            <a:avLst/>
          </a:prstGeom>
          <a:noFill/>
        </p:spPr>
        <p:txBody>
          <a:bodyPr wrap="none" rtlCol="0">
            <a:spAutoFit/>
          </a:bodyPr>
          <a:lstStyle/>
          <a:p>
            <a:r>
              <a:rPr lang="es-ES_tradnl" smtClean="0"/>
              <a:t>2PoPs</a:t>
            </a:r>
          </a:p>
        </p:txBody>
      </p:sp>
      <p:sp>
        <p:nvSpPr>
          <p:cNvPr id="141" name="140 Rectángulo"/>
          <p:cNvSpPr/>
          <p:nvPr/>
        </p:nvSpPr>
        <p:spPr>
          <a:xfrm>
            <a:off x="6366997" y="1935413"/>
            <a:ext cx="390540" cy="17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141 Rectángulo"/>
          <p:cNvSpPr/>
          <p:nvPr/>
        </p:nvSpPr>
        <p:spPr>
          <a:xfrm>
            <a:off x="6266023" y="2099949"/>
            <a:ext cx="390540" cy="17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7932" y="6077156"/>
            <a:ext cx="334963"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81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anim calcmode="lin" valueType="num">
                                      <p:cBhvr additive="base">
                                        <p:cTn id="11" dur="500" fill="hold"/>
                                        <p:tgtEl>
                                          <p:spTgt spid="3075"/>
                                        </p:tgtEl>
                                        <p:attrNameLst>
                                          <p:attrName>ppt_x</p:attrName>
                                        </p:attrNameLst>
                                      </p:cBhvr>
                                      <p:tavLst>
                                        <p:tav tm="0">
                                          <p:val>
                                            <p:strVal val="#ppt_x"/>
                                          </p:val>
                                        </p:tav>
                                        <p:tav tm="100000">
                                          <p:val>
                                            <p:strVal val="#ppt_x"/>
                                          </p:val>
                                        </p:tav>
                                      </p:tavLst>
                                    </p:anim>
                                    <p:anim calcmode="lin" valueType="num">
                                      <p:cBhvr additive="base">
                                        <p:cTn id="12" dur="500" fill="hold"/>
                                        <p:tgtEl>
                                          <p:spTgt spid="307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500" fill="hold"/>
                                        <p:tgtEl>
                                          <p:spTgt spid="3076"/>
                                        </p:tgtEl>
                                        <p:attrNameLst>
                                          <p:attrName>ppt_x</p:attrName>
                                        </p:attrNameLst>
                                      </p:cBhvr>
                                      <p:tavLst>
                                        <p:tav tm="0">
                                          <p:val>
                                            <p:strVal val="#ppt_x"/>
                                          </p:val>
                                        </p:tav>
                                        <p:tav tm="100000">
                                          <p:val>
                                            <p:strVal val="#ppt_x"/>
                                          </p:val>
                                        </p:tav>
                                      </p:tavLst>
                                    </p:anim>
                                    <p:anim calcmode="lin" valueType="num">
                                      <p:cBhvr additive="base">
                                        <p:cTn id="16" dur="500" fill="hold"/>
                                        <p:tgtEl>
                                          <p:spTgt spid="307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ppt_x"/>
                                          </p:val>
                                        </p:tav>
                                        <p:tav tm="100000">
                                          <p:val>
                                            <p:strVal val="#ppt_x"/>
                                          </p:val>
                                        </p:tav>
                                      </p:tavLst>
                                    </p:anim>
                                    <p:anim calcmode="lin" valueType="num">
                                      <p:cBhvr additive="base">
                                        <p:cTn id="64" dur="500" fill="hold"/>
                                        <p:tgtEl>
                                          <p:spTgt spid="5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ppt_x"/>
                                          </p:val>
                                        </p:tav>
                                        <p:tav tm="100000">
                                          <p:val>
                                            <p:strVal val="#ppt_x"/>
                                          </p:val>
                                        </p:tav>
                                      </p:tavLst>
                                    </p:anim>
                                    <p:anim calcmode="lin" valueType="num">
                                      <p:cBhvr additive="base">
                                        <p:cTn id="68" dur="500" fill="hold"/>
                                        <p:tgtEl>
                                          <p:spTgt spid="5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 calcmode="lin" valueType="num">
                                      <p:cBhvr additive="base">
                                        <p:cTn id="71" dur="500" fill="hold"/>
                                        <p:tgtEl>
                                          <p:spTgt spid="59"/>
                                        </p:tgtEl>
                                        <p:attrNameLst>
                                          <p:attrName>ppt_x</p:attrName>
                                        </p:attrNameLst>
                                      </p:cBhvr>
                                      <p:tavLst>
                                        <p:tav tm="0">
                                          <p:val>
                                            <p:strVal val="#ppt_x"/>
                                          </p:val>
                                        </p:tav>
                                        <p:tav tm="100000">
                                          <p:val>
                                            <p:strVal val="#ppt_x"/>
                                          </p:val>
                                        </p:tav>
                                      </p:tavLst>
                                    </p:anim>
                                    <p:anim calcmode="lin" valueType="num">
                                      <p:cBhvr additive="base">
                                        <p:cTn id="72" dur="500" fill="hold"/>
                                        <p:tgtEl>
                                          <p:spTgt spid="5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 calcmode="lin" valueType="num">
                                      <p:cBhvr additive="base">
                                        <p:cTn id="75" dur="500" fill="hold"/>
                                        <p:tgtEl>
                                          <p:spTgt spid="60"/>
                                        </p:tgtEl>
                                        <p:attrNameLst>
                                          <p:attrName>ppt_x</p:attrName>
                                        </p:attrNameLst>
                                      </p:cBhvr>
                                      <p:tavLst>
                                        <p:tav tm="0">
                                          <p:val>
                                            <p:strVal val="#ppt_x"/>
                                          </p:val>
                                        </p:tav>
                                        <p:tav tm="100000">
                                          <p:val>
                                            <p:strVal val="#ppt_x"/>
                                          </p:val>
                                        </p:tav>
                                      </p:tavLst>
                                    </p:anim>
                                    <p:anim calcmode="lin" valueType="num">
                                      <p:cBhvr additive="base">
                                        <p:cTn id="76" dur="500" fill="hold"/>
                                        <p:tgtEl>
                                          <p:spTgt spid="6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additive="base">
                                        <p:cTn id="79" dur="500" fill="hold"/>
                                        <p:tgtEl>
                                          <p:spTgt spid="61"/>
                                        </p:tgtEl>
                                        <p:attrNameLst>
                                          <p:attrName>ppt_x</p:attrName>
                                        </p:attrNameLst>
                                      </p:cBhvr>
                                      <p:tavLst>
                                        <p:tav tm="0">
                                          <p:val>
                                            <p:strVal val="#ppt_x"/>
                                          </p:val>
                                        </p:tav>
                                        <p:tav tm="100000">
                                          <p:val>
                                            <p:strVal val="#ppt_x"/>
                                          </p:val>
                                        </p:tav>
                                      </p:tavLst>
                                    </p:anim>
                                    <p:anim calcmode="lin" valueType="num">
                                      <p:cBhvr additive="base">
                                        <p:cTn id="80" dur="500" fill="hold"/>
                                        <p:tgtEl>
                                          <p:spTgt spid="6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additive="base">
                                        <p:cTn id="83" dur="500" fill="hold"/>
                                        <p:tgtEl>
                                          <p:spTgt spid="69"/>
                                        </p:tgtEl>
                                        <p:attrNameLst>
                                          <p:attrName>ppt_x</p:attrName>
                                        </p:attrNameLst>
                                      </p:cBhvr>
                                      <p:tavLst>
                                        <p:tav tm="0">
                                          <p:val>
                                            <p:strVal val="#ppt_x"/>
                                          </p:val>
                                        </p:tav>
                                        <p:tav tm="100000">
                                          <p:val>
                                            <p:strVal val="#ppt_x"/>
                                          </p:val>
                                        </p:tav>
                                      </p:tavLst>
                                    </p:anim>
                                    <p:anim calcmode="lin" valueType="num">
                                      <p:cBhvr additive="base">
                                        <p:cTn id="84" dur="500" fill="hold"/>
                                        <p:tgtEl>
                                          <p:spTgt spid="6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ppt_x"/>
                                          </p:val>
                                        </p:tav>
                                        <p:tav tm="100000">
                                          <p:val>
                                            <p:strVal val="#ppt_x"/>
                                          </p:val>
                                        </p:tav>
                                      </p:tavLst>
                                    </p:anim>
                                    <p:anim calcmode="lin" valueType="num">
                                      <p:cBhvr additive="base">
                                        <p:cTn id="92" dur="500" fill="hold"/>
                                        <p:tgtEl>
                                          <p:spTgt spid="7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additive="base">
                                        <p:cTn id="95" dur="500" fill="hold"/>
                                        <p:tgtEl>
                                          <p:spTgt spid="74"/>
                                        </p:tgtEl>
                                        <p:attrNameLst>
                                          <p:attrName>ppt_x</p:attrName>
                                        </p:attrNameLst>
                                      </p:cBhvr>
                                      <p:tavLst>
                                        <p:tav tm="0">
                                          <p:val>
                                            <p:strVal val="#ppt_x"/>
                                          </p:val>
                                        </p:tav>
                                        <p:tav tm="100000">
                                          <p:val>
                                            <p:strVal val="#ppt_x"/>
                                          </p:val>
                                        </p:tav>
                                      </p:tavLst>
                                    </p:anim>
                                    <p:anim calcmode="lin" valueType="num">
                                      <p:cBhvr additive="base">
                                        <p:cTn id="96" dur="500" fill="hold"/>
                                        <p:tgtEl>
                                          <p:spTgt spid="7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21"/>
                                        </p:tgtEl>
                                        <p:attrNameLst>
                                          <p:attrName>style.visibility</p:attrName>
                                        </p:attrNameLst>
                                      </p:cBhvr>
                                      <p:to>
                                        <p:strVal val="visible"/>
                                      </p:to>
                                    </p:set>
                                    <p:anim calcmode="lin" valueType="num">
                                      <p:cBhvr additive="base">
                                        <p:cTn id="103" dur="500" fill="hold"/>
                                        <p:tgtEl>
                                          <p:spTgt spid="121"/>
                                        </p:tgtEl>
                                        <p:attrNameLst>
                                          <p:attrName>ppt_x</p:attrName>
                                        </p:attrNameLst>
                                      </p:cBhvr>
                                      <p:tavLst>
                                        <p:tav tm="0">
                                          <p:val>
                                            <p:strVal val="#ppt_x"/>
                                          </p:val>
                                        </p:tav>
                                        <p:tav tm="100000">
                                          <p:val>
                                            <p:strVal val="#ppt_x"/>
                                          </p:val>
                                        </p:tav>
                                      </p:tavLst>
                                    </p:anim>
                                    <p:anim calcmode="lin" valueType="num">
                                      <p:cBhvr additive="base">
                                        <p:cTn id="104" dur="500" fill="hold"/>
                                        <p:tgtEl>
                                          <p:spTgt spid="12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23"/>
                                        </p:tgtEl>
                                        <p:attrNameLst>
                                          <p:attrName>style.visibility</p:attrName>
                                        </p:attrNameLst>
                                      </p:cBhvr>
                                      <p:to>
                                        <p:strVal val="visible"/>
                                      </p:to>
                                    </p:set>
                                    <p:anim calcmode="lin" valueType="num">
                                      <p:cBhvr additive="base">
                                        <p:cTn id="107" dur="500" fill="hold"/>
                                        <p:tgtEl>
                                          <p:spTgt spid="123"/>
                                        </p:tgtEl>
                                        <p:attrNameLst>
                                          <p:attrName>ppt_x</p:attrName>
                                        </p:attrNameLst>
                                      </p:cBhvr>
                                      <p:tavLst>
                                        <p:tav tm="0">
                                          <p:val>
                                            <p:strVal val="#ppt_x"/>
                                          </p:val>
                                        </p:tav>
                                        <p:tav tm="100000">
                                          <p:val>
                                            <p:strVal val="#ppt_x"/>
                                          </p:val>
                                        </p:tav>
                                      </p:tavLst>
                                    </p:anim>
                                    <p:anim calcmode="lin" valueType="num">
                                      <p:cBhvr additive="base">
                                        <p:cTn id="108" dur="500" fill="hold"/>
                                        <p:tgtEl>
                                          <p:spTgt spid="123"/>
                                        </p:tgtEl>
                                        <p:attrNameLst>
                                          <p:attrName>ppt_y</p:attrName>
                                        </p:attrNameLst>
                                      </p:cBhvr>
                                      <p:tavLst>
                                        <p:tav tm="0">
                                          <p:val>
                                            <p:strVal val="1+#ppt_h/2"/>
                                          </p:val>
                                        </p:tav>
                                        <p:tav tm="100000">
                                          <p:val>
                                            <p:strVal val="#ppt_y"/>
                                          </p:val>
                                        </p:tav>
                                      </p:tavLst>
                                    </p:anim>
                                  </p:childTnLst>
                                </p:cTn>
                              </p:par>
                              <p:par>
                                <p:cTn id="109" presetID="1" presetClass="entr" presetSubtype="0" fill="hold" nodeType="withEffect">
                                  <p:stCondLst>
                                    <p:cond delay="0"/>
                                  </p:stCondLst>
                                  <p:childTnLst>
                                    <p:set>
                                      <p:cBhvr>
                                        <p:cTn id="110" dur="1" fill="hold">
                                          <p:stCondLst>
                                            <p:cond delay="0"/>
                                          </p:stCondLst>
                                        </p:cTn>
                                        <p:tgtEl>
                                          <p:spTgt spid="512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fade">
                                      <p:cBhvr>
                                        <p:cTn id="115" dur="1000"/>
                                        <p:tgtEl>
                                          <p:spTgt spid="81"/>
                                        </p:tgtEl>
                                      </p:cBhvr>
                                    </p:animEffect>
                                    <p:anim calcmode="lin" valueType="num">
                                      <p:cBhvr>
                                        <p:cTn id="116" dur="1000" fill="hold"/>
                                        <p:tgtEl>
                                          <p:spTgt spid="81"/>
                                        </p:tgtEl>
                                        <p:attrNameLst>
                                          <p:attrName>ppt_x</p:attrName>
                                        </p:attrNameLst>
                                      </p:cBhvr>
                                      <p:tavLst>
                                        <p:tav tm="0">
                                          <p:val>
                                            <p:strVal val="#ppt_x"/>
                                          </p:val>
                                        </p:tav>
                                        <p:tav tm="100000">
                                          <p:val>
                                            <p:strVal val="#ppt_x"/>
                                          </p:val>
                                        </p:tav>
                                      </p:tavLst>
                                    </p:anim>
                                    <p:anim calcmode="lin" valueType="num">
                                      <p:cBhvr>
                                        <p:cTn id="117" dur="1000" fill="hold"/>
                                        <p:tgtEl>
                                          <p:spTgt spid="81"/>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87"/>
                                        </p:tgtEl>
                                        <p:attrNameLst>
                                          <p:attrName>style.visibility</p:attrName>
                                        </p:attrNameLst>
                                      </p:cBhvr>
                                      <p:to>
                                        <p:strVal val="visible"/>
                                      </p:to>
                                    </p:set>
                                    <p:animEffect transition="in" filter="fade">
                                      <p:cBhvr>
                                        <p:cTn id="120" dur="1000"/>
                                        <p:tgtEl>
                                          <p:spTgt spid="87"/>
                                        </p:tgtEl>
                                      </p:cBhvr>
                                    </p:animEffect>
                                    <p:anim calcmode="lin" valueType="num">
                                      <p:cBhvr>
                                        <p:cTn id="121" dur="1000" fill="hold"/>
                                        <p:tgtEl>
                                          <p:spTgt spid="87"/>
                                        </p:tgtEl>
                                        <p:attrNameLst>
                                          <p:attrName>ppt_x</p:attrName>
                                        </p:attrNameLst>
                                      </p:cBhvr>
                                      <p:tavLst>
                                        <p:tav tm="0">
                                          <p:val>
                                            <p:strVal val="#ppt_x"/>
                                          </p:val>
                                        </p:tav>
                                        <p:tav tm="100000">
                                          <p:val>
                                            <p:strVal val="#ppt_x"/>
                                          </p:val>
                                        </p:tav>
                                      </p:tavLst>
                                    </p:anim>
                                    <p:anim calcmode="lin" valueType="num">
                                      <p:cBhvr>
                                        <p:cTn id="122" dur="1000" fill="hold"/>
                                        <p:tgtEl>
                                          <p:spTgt spid="8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1000"/>
                                        <p:tgtEl>
                                          <p:spTgt spid="86"/>
                                        </p:tgtEl>
                                      </p:cBhvr>
                                    </p:animEffect>
                                    <p:anim calcmode="lin" valueType="num">
                                      <p:cBhvr>
                                        <p:cTn id="126" dur="1000" fill="hold"/>
                                        <p:tgtEl>
                                          <p:spTgt spid="86"/>
                                        </p:tgtEl>
                                        <p:attrNameLst>
                                          <p:attrName>ppt_x</p:attrName>
                                        </p:attrNameLst>
                                      </p:cBhvr>
                                      <p:tavLst>
                                        <p:tav tm="0">
                                          <p:val>
                                            <p:strVal val="#ppt_x"/>
                                          </p:val>
                                        </p:tav>
                                        <p:tav tm="100000">
                                          <p:val>
                                            <p:strVal val="#ppt_x"/>
                                          </p:val>
                                        </p:tav>
                                      </p:tavLst>
                                    </p:anim>
                                    <p:anim calcmode="lin" valueType="num">
                                      <p:cBhvr>
                                        <p:cTn id="127" dur="1000" fill="hold"/>
                                        <p:tgtEl>
                                          <p:spTgt spid="8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fade">
                                      <p:cBhvr>
                                        <p:cTn id="130" dur="1000"/>
                                        <p:tgtEl>
                                          <p:spTgt spid="80"/>
                                        </p:tgtEl>
                                      </p:cBhvr>
                                    </p:animEffect>
                                    <p:anim calcmode="lin" valueType="num">
                                      <p:cBhvr>
                                        <p:cTn id="131" dur="1000" fill="hold"/>
                                        <p:tgtEl>
                                          <p:spTgt spid="80"/>
                                        </p:tgtEl>
                                        <p:attrNameLst>
                                          <p:attrName>ppt_x</p:attrName>
                                        </p:attrNameLst>
                                      </p:cBhvr>
                                      <p:tavLst>
                                        <p:tav tm="0">
                                          <p:val>
                                            <p:strVal val="#ppt_x"/>
                                          </p:val>
                                        </p:tav>
                                        <p:tav tm="100000">
                                          <p:val>
                                            <p:strVal val="#ppt_x"/>
                                          </p:val>
                                        </p:tav>
                                      </p:tavLst>
                                    </p:anim>
                                    <p:anim calcmode="lin" valueType="num">
                                      <p:cBhvr>
                                        <p:cTn id="132" dur="1000" fill="hold"/>
                                        <p:tgtEl>
                                          <p:spTgt spid="80"/>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102"/>
                                        </p:tgtEl>
                                        <p:attrNameLst>
                                          <p:attrName>style.visibility</p:attrName>
                                        </p:attrNameLst>
                                      </p:cBhvr>
                                      <p:to>
                                        <p:strVal val="visible"/>
                                      </p:to>
                                    </p:set>
                                    <p:animEffect transition="in" filter="fade">
                                      <p:cBhvr>
                                        <p:cTn id="135" dur="1000"/>
                                        <p:tgtEl>
                                          <p:spTgt spid="102"/>
                                        </p:tgtEl>
                                      </p:cBhvr>
                                    </p:animEffect>
                                    <p:anim calcmode="lin" valueType="num">
                                      <p:cBhvr>
                                        <p:cTn id="136" dur="1000" fill="hold"/>
                                        <p:tgtEl>
                                          <p:spTgt spid="102"/>
                                        </p:tgtEl>
                                        <p:attrNameLst>
                                          <p:attrName>ppt_x</p:attrName>
                                        </p:attrNameLst>
                                      </p:cBhvr>
                                      <p:tavLst>
                                        <p:tav tm="0">
                                          <p:val>
                                            <p:strVal val="#ppt_x"/>
                                          </p:val>
                                        </p:tav>
                                        <p:tav tm="100000">
                                          <p:val>
                                            <p:strVal val="#ppt_x"/>
                                          </p:val>
                                        </p:tav>
                                      </p:tavLst>
                                    </p:anim>
                                    <p:anim calcmode="lin" valueType="num">
                                      <p:cBhvr>
                                        <p:cTn id="137" dur="1000" fill="hold"/>
                                        <p:tgtEl>
                                          <p:spTgt spid="10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fade">
                                      <p:cBhvr>
                                        <p:cTn id="140" dur="1000"/>
                                        <p:tgtEl>
                                          <p:spTgt spid="101"/>
                                        </p:tgtEl>
                                      </p:cBhvr>
                                    </p:animEffect>
                                    <p:anim calcmode="lin" valueType="num">
                                      <p:cBhvr>
                                        <p:cTn id="141" dur="1000" fill="hold"/>
                                        <p:tgtEl>
                                          <p:spTgt spid="101"/>
                                        </p:tgtEl>
                                        <p:attrNameLst>
                                          <p:attrName>ppt_x</p:attrName>
                                        </p:attrNameLst>
                                      </p:cBhvr>
                                      <p:tavLst>
                                        <p:tav tm="0">
                                          <p:val>
                                            <p:strVal val="#ppt_x"/>
                                          </p:val>
                                        </p:tav>
                                        <p:tav tm="100000">
                                          <p:val>
                                            <p:strVal val="#ppt_x"/>
                                          </p:val>
                                        </p:tav>
                                      </p:tavLst>
                                    </p:anim>
                                    <p:anim calcmode="lin" valueType="num">
                                      <p:cBhvr>
                                        <p:cTn id="142" dur="1000" fill="hold"/>
                                        <p:tgtEl>
                                          <p:spTgt spid="101"/>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07"/>
                                        </p:tgtEl>
                                        <p:attrNameLst>
                                          <p:attrName>style.visibility</p:attrName>
                                        </p:attrNameLst>
                                      </p:cBhvr>
                                      <p:to>
                                        <p:strVal val="visible"/>
                                      </p:to>
                                    </p:set>
                                    <p:animEffect transition="in" filter="fade">
                                      <p:cBhvr>
                                        <p:cTn id="145" dur="1000"/>
                                        <p:tgtEl>
                                          <p:spTgt spid="107"/>
                                        </p:tgtEl>
                                      </p:cBhvr>
                                    </p:animEffect>
                                    <p:anim calcmode="lin" valueType="num">
                                      <p:cBhvr>
                                        <p:cTn id="146" dur="1000" fill="hold"/>
                                        <p:tgtEl>
                                          <p:spTgt spid="107"/>
                                        </p:tgtEl>
                                        <p:attrNameLst>
                                          <p:attrName>ppt_x</p:attrName>
                                        </p:attrNameLst>
                                      </p:cBhvr>
                                      <p:tavLst>
                                        <p:tav tm="0">
                                          <p:val>
                                            <p:strVal val="#ppt_x"/>
                                          </p:val>
                                        </p:tav>
                                        <p:tav tm="100000">
                                          <p:val>
                                            <p:strVal val="#ppt_x"/>
                                          </p:val>
                                        </p:tav>
                                      </p:tavLst>
                                    </p:anim>
                                    <p:anim calcmode="lin" valueType="num">
                                      <p:cBhvr>
                                        <p:cTn id="147"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51" grpId="0" animBg="1"/>
      <p:bldP spid="58" grpId="0" animBg="1"/>
      <p:bldP spid="59" grpId="0" animBg="1"/>
      <p:bldP spid="60" grpId="0" animBg="1"/>
      <p:bldP spid="69" grpId="0" animBg="1"/>
      <p:bldP spid="72" grpId="0"/>
      <p:bldP spid="73" grpId="0"/>
      <p:bldP spid="80" grpId="0"/>
      <p:bldP spid="86" grpId="0"/>
      <p:bldP spid="101" grpId="0"/>
      <p:bldP spid="1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4294967295"/>
          </p:nvPr>
        </p:nvSpPr>
        <p:spPr>
          <a:xfrm>
            <a:off x="609600" y="6356351"/>
            <a:ext cx="284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mtClean="0">
                <a:solidFill>
                  <a:schemeClr val="bg1"/>
                </a:solidFill>
              </a:rPr>
              <a:t> </a:t>
            </a:r>
          </a:p>
        </p:txBody>
      </p:sp>
      <p:sp>
        <p:nvSpPr>
          <p:cNvPr id="6147" name="Rectangle 2"/>
          <p:cNvSpPr>
            <a:spLocks noGrp="1" noChangeArrowheads="1"/>
          </p:cNvSpPr>
          <p:nvPr>
            <p:ph type="title"/>
          </p:nvPr>
        </p:nvSpPr>
        <p:spPr>
          <a:xfrm>
            <a:off x="609600" y="210966"/>
            <a:ext cx="9651835" cy="1143000"/>
          </a:xfrm>
        </p:spPr>
        <p:txBody>
          <a:bodyPr>
            <a:normAutofit/>
          </a:bodyPr>
          <a:lstStyle/>
          <a:p>
            <a:r>
              <a:rPr lang="fr-BE" altLang="en-US" sz="4000" smtClean="0"/>
              <a:t>Agenda</a:t>
            </a:r>
            <a:endParaRPr lang="en-US" altLang="en-US" sz="4000" smtClean="0"/>
          </a:p>
        </p:txBody>
      </p:sp>
      <p:sp>
        <p:nvSpPr>
          <p:cNvPr id="6148" name="Rectangle 3"/>
          <p:cNvSpPr>
            <a:spLocks noGrp="1" noChangeArrowheads="1"/>
          </p:cNvSpPr>
          <p:nvPr>
            <p:ph type="body" idx="1"/>
          </p:nvPr>
        </p:nvSpPr>
        <p:spPr>
          <a:xfrm>
            <a:off x="812801" y="1676400"/>
            <a:ext cx="10079567" cy="3657600"/>
          </a:xfrm>
        </p:spPr>
        <p:txBody>
          <a:bodyPr>
            <a:normAutofit/>
          </a:bodyPr>
          <a:lstStyle/>
          <a:p>
            <a:pPr>
              <a:spcAft>
                <a:spcPct val="30000"/>
              </a:spcAft>
            </a:pPr>
            <a:r>
              <a:rPr lang="en-US" altLang="ko-KR" dirty="0" smtClean="0">
                <a:ea typeface="굴림" pitchFamily="34" charset="-127"/>
              </a:rPr>
              <a:t>SONATA in the context of SDN, NFV &amp; 5G</a:t>
            </a:r>
            <a:endParaRPr lang="en-US" altLang="ko-KR" dirty="0">
              <a:ea typeface="굴림" pitchFamily="34" charset="-127"/>
            </a:endParaRPr>
          </a:p>
          <a:p>
            <a:pPr>
              <a:spcAft>
                <a:spcPct val="30000"/>
              </a:spcAft>
            </a:pPr>
            <a:r>
              <a:rPr lang="en-US" altLang="ko-KR" dirty="0" smtClean="0">
                <a:ea typeface="굴림" pitchFamily="34" charset="-127"/>
              </a:rPr>
              <a:t>Objectives</a:t>
            </a:r>
          </a:p>
          <a:p>
            <a:pPr>
              <a:spcAft>
                <a:spcPct val="30000"/>
              </a:spcAft>
            </a:pPr>
            <a:r>
              <a:rPr lang="en-US" altLang="ko-KR" dirty="0" smtClean="0">
                <a:ea typeface="굴림" pitchFamily="34" charset="-127"/>
              </a:rPr>
              <a:t>DevOps &amp; CI/CD</a:t>
            </a:r>
          </a:p>
          <a:p>
            <a:pPr>
              <a:spcAft>
                <a:spcPct val="30000"/>
              </a:spcAft>
            </a:pPr>
            <a:r>
              <a:rPr lang="en-US" altLang="ko-KR" b="1" u="sng" dirty="0" smtClean="0">
                <a:ea typeface="굴림" pitchFamily="34" charset="-127"/>
              </a:rPr>
              <a:t>Architecture</a:t>
            </a:r>
          </a:p>
          <a:p>
            <a:pPr>
              <a:spcAft>
                <a:spcPct val="30000"/>
              </a:spcAft>
            </a:pPr>
            <a:r>
              <a:rPr lang="en-US" altLang="ko-KR" dirty="0" smtClean="0">
                <a:ea typeface="굴림" pitchFamily="34" charset="-127"/>
              </a:rPr>
              <a:t>SONATA in the global NFV landscape</a:t>
            </a:r>
          </a:p>
          <a:p>
            <a:pPr>
              <a:spcAft>
                <a:spcPct val="30000"/>
              </a:spcAft>
            </a:pPr>
            <a:endParaRPr lang="en-US" altLang="ko-KR" dirty="0">
              <a:ea typeface="굴림" pitchFamily="34" charset="-127"/>
            </a:endParaRPr>
          </a:p>
          <a:p>
            <a:pPr>
              <a:spcAft>
                <a:spcPct val="30000"/>
              </a:spcAft>
            </a:pPr>
            <a:endParaRPr lang="en-US" altLang="ko-KR" dirty="0" smtClean="0">
              <a:ea typeface="굴림" pitchFamily="34" charset="-127"/>
            </a:endParaRPr>
          </a:p>
          <a:p>
            <a:pPr marL="0" indent="0">
              <a:spcAft>
                <a:spcPct val="30000"/>
              </a:spcAft>
              <a:buNone/>
            </a:pPr>
            <a:endParaRPr lang="es-ES_tradnl" altLang="ko-KR" dirty="0" smtClean="0">
              <a:ea typeface="굴림" pitchFamily="34" charset="-127"/>
            </a:endParaRPr>
          </a:p>
          <a:p>
            <a:pPr>
              <a:spcAft>
                <a:spcPct val="30000"/>
              </a:spcAft>
            </a:pPr>
            <a:endParaRPr lang="es-ES_tradnl" altLang="ko-KR" dirty="0" smtClean="0">
              <a:ea typeface="굴림" pitchFamily="34" charset="-127"/>
            </a:endParaRPr>
          </a:p>
          <a:p>
            <a:pPr>
              <a:spcAft>
                <a:spcPct val="30000"/>
              </a:spcAft>
            </a:pPr>
            <a:endParaRPr lang="en-US" altLang="en-US" sz="2000" dirty="0" smtClean="0"/>
          </a:p>
        </p:txBody>
      </p:sp>
      <p:graphicFrame>
        <p:nvGraphicFramePr>
          <p:cNvPr id="2"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3193"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63869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p:cNvSpPr>
            <a:spLocks noGrp="1"/>
          </p:cNvSpPr>
          <p:nvPr>
            <p:ph type="title"/>
          </p:nvPr>
        </p:nvSpPr>
        <p:spPr/>
        <p:txBody>
          <a:bodyPr>
            <a:normAutofit/>
          </a:bodyPr>
          <a:lstStyle/>
          <a:p>
            <a:r>
              <a:rPr lang="en-US" dirty="0" smtClean="0"/>
              <a:t>Architecture - a high-level look</a:t>
            </a:r>
            <a:endParaRPr lang="en-US" dirty="0"/>
          </a:p>
        </p:txBody>
      </p:sp>
      <p:sp>
        <p:nvSpPr>
          <p:cNvPr id="37" name="Rectangle 48"/>
          <p:cNvSpPr/>
          <p:nvPr/>
        </p:nvSpPr>
        <p:spPr>
          <a:xfrm>
            <a:off x="2226474" y="1567316"/>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Editors</a:t>
            </a:r>
            <a:endParaRPr lang="en-US" sz="1400">
              <a:solidFill>
                <a:schemeClr val="tx1">
                  <a:lumMod val="50000"/>
                  <a:lumOff val="50000"/>
                </a:schemeClr>
              </a:solidFill>
            </a:endParaRPr>
          </a:p>
        </p:txBody>
      </p:sp>
      <p:sp>
        <p:nvSpPr>
          <p:cNvPr id="38" name="Rectangle 49"/>
          <p:cNvSpPr/>
          <p:nvPr/>
        </p:nvSpPr>
        <p:spPr>
          <a:xfrm>
            <a:off x="2226474" y="2094788"/>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Packaging Tool</a:t>
            </a:r>
            <a:endParaRPr lang="en-US" sz="1400">
              <a:solidFill>
                <a:schemeClr val="tx1">
                  <a:lumMod val="50000"/>
                  <a:lumOff val="50000"/>
                </a:schemeClr>
              </a:solidFill>
            </a:endParaRPr>
          </a:p>
        </p:txBody>
      </p:sp>
      <p:pic>
        <p:nvPicPr>
          <p:cNvPr id="49" name="Picture 2" descr="DevOps_son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611" y="4661180"/>
            <a:ext cx="3632060" cy="212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50"/>
          <p:cNvSpPr/>
          <p:nvPr/>
        </p:nvSpPr>
        <p:spPr>
          <a:xfrm>
            <a:off x="2226474" y="2622260"/>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Debugging &amp; </a:t>
            </a:r>
            <a:br>
              <a:rPr lang="en-US" sz="1400" smtClean="0">
                <a:solidFill>
                  <a:schemeClr val="tx1">
                    <a:lumMod val="50000"/>
                    <a:lumOff val="50000"/>
                  </a:schemeClr>
                </a:solidFill>
              </a:rPr>
            </a:br>
            <a:r>
              <a:rPr lang="en-US" sz="1400" smtClean="0">
                <a:solidFill>
                  <a:schemeClr val="tx1">
                    <a:lumMod val="50000"/>
                    <a:lumOff val="50000"/>
                  </a:schemeClr>
                </a:solidFill>
              </a:rPr>
              <a:t>Testing Tools</a:t>
            </a:r>
            <a:endParaRPr lang="en-US" sz="1400">
              <a:solidFill>
                <a:schemeClr val="tx1">
                  <a:lumMod val="50000"/>
                  <a:lumOff val="50000"/>
                </a:schemeClr>
              </a:solidFill>
            </a:endParaRPr>
          </a:p>
        </p:txBody>
      </p:sp>
      <p:grpSp>
        <p:nvGrpSpPr>
          <p:cNvPr id="87" name="Group 86"/>
          <p:cNvGrpSpPr/>
          <p:nvPr/>
        </p:nvGrpSpPr>
        <p:grpSpPr>
          <a:xfrm>
            <a:off x="1934277" y="1268818"/>
            <a:ext cx="7801914" cy="3290568"/>
            <a:chOff x="1085018" y="167148"/>
            <a:chExt cx="7801914" cy="3290568"/>
          </a:xfrm>
        </p:grpSpPr>
        <p:grpSp>
          <p:nvGrpSpPr>
            <p:cNvPr id="84" name="Group 83"/>
            <p:cNvGrpSpPr/>
            <p:nvPr/>
          </p:nvGrpSpPr>
          <p:grpSpPr>
            <a:xfrm>
              <a:off x="3842678" y="2761908"/>
              <a:ext cx="5044254" cy="695808"/>
              <a:chOff x="-41606" y="4012091"/>
              <a:chExt cx="4809955" cy="1133854"/>
            </a:xfrm>
          </p:grpSpPr>
          <p:sp>
            <p:nvSpPr>
              <p:cNvPr id="81" name="Rectangle 80"/>
              <p:cNvSpPr/>
              <p:nvPr/>
            </p:nvSpPr>
            <p:spPr>
              <a:xfrm>
                <a:off x="106419" y="4012091"/>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tx1">
                      <a:lumMod val="50000"/>
                      <a:lumOff val="50000"/>
                    </a:schemeClr>
                  </a:solidFill>
                </a:endParaRPr>
              </a:p>
            </p:txBody>
          </p:sp>
          <p:sp>
            <p:nvSpPr>
              <p:cNvPr id="82" name="Rectangle 81"/>
              <p:cNvSpPr/>
              <p:nvPr/>
            </p:nvSpPr>
            <p:spPr>
              <a:xfrm>
                <a:off x="28049" y="4073620"/>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tx1">
                      <a:lumMod val="50000"/>
                      <a:lumOff val="50000"/>
                    </a:schemeClr>
                  </a:solidFill>
                </a:endParaRPr>
              </a:p>
            </p:txBody>
          </p:sp>
          <p:sp>
            <p:nvSpPr>
              <p:cNvPr id="83" name="Rectangle 82"/>
              <p:cNvSpPr/>
              <p:nvPr/>
            </p:nvSpPr>
            <p:spPr>
              <a:xfrm>
                <a:off x="-41606" y="4120225"/>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mtClean="0">
                    <a:solidFill>
                      <a:schemeClr val="tx1">
                        <a:lumMod val="50000"/>
                        <a:lumOff val="50000"/>
                      </a:schemeClr>
                    </a:solidFill>
                  </a:rPr>
                  <a:t>Infrastructure</a:t>
                </a:r>
                <a:endParaRPr lang="en-US">
                  <a:solidFill>
                    <a:schemeClr val="tx1">
                      <a:lumMod val="50000"/>
                      <a:lumOff val="50000"/>
                    </a:schemeClr>
                  </a:solidFill>
                </a:endParaRPr>
              </a:p>
            </p:txBody>
          </p:sp>
        </p:grpSp>
        <p:sp>
          <p:nvSpPr>
            <p:cNvPr id="8" name="Rectangle 7"/>
            <p:cNvSpPr/>
            <p:nvPr/>
          </p:nvSpPr>
          <p:spPr>
            <a:xfrm>
              <a:off x="3842678" y="167148"/>
              <a:ext cx="5044254" cy="2486653"/>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algn="ctr"/>
              <a:r>
                <a:rPr lang="en-US" b="1" smtClean="0">
                  <a:solidFill>
                    <a:schemeClr val="accent6"/>
                  </a:solidFill>
                </a:rPr>
                <a:t>SONATA Service Platform</a:t>
              </a:r>
              <a:endParaRPr lang="en-US" b="1">
                <a:solidFill>
                  <a:schemeClr val="accent6"/>
                </a:solidFill>
              </a:endParaRPr>
            </a:p>
          </p:txBody>
        </p:sp>
        <p:sp>
          <p:nvSpPr>
            <p:cNvPr id="6" name="Rectangle 5"/>
            <p:cNvSpPr/>
            <p:nvPr/>
          </p:nvSpPr>
          <p:spPr>
            <a:xfrm>
              <a:off x="1085018" y="167148"/>
              <a:ext cx="2558265" cy="2486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smtClean="0">
                  <a:solidFill>
                    <a:schemeClr val="accent1">
                      <a:lumMod val="75000"/>
                    </a:schemeClr>
                  </a:solidFill>
                </a:rPr>
                <a:t>SONATA SDK</a:t>
              </a:r>
              <a:endParaRPr lang="en-US" b="1">
                <a:solidFill>
                  <a:schemeClr val="accent1">
                    <a:lumMod val="75000"/>
                  </a:schemeClr>
                </a:solidFill>
              </a:endParaRPr>
            </a:p>
          </p:txBody>
        </p:sp>
        <p:sp>
          <p:nvSpPr>
            <p:cNvPr id="9" name="Rectangle 8"/>
            <p:cNvSpPr/>
            <p:nvPr/>
          </p:nvSpPr>
          <p:spPr>
            <a:xfrm>
              <a:off x="1305913" y="2147625"/>
              <a:ext cx="2116476" cy="369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50000"/>
                      <a:lumOff val="50000"/>
                    </a:schemeClr>
                  </a:solidFill>
                </a:rPr>
                <a:t>Private Catalogues</a:t>
              </a:r>
              <a:endParaRPr lang="en-US">
                <a:solidFill>
                  <a:schemeClr val="tx1">
                    <a:lumMod val="50000"/>
                    <a:lumOff val="50000"/>
                  </a:schemeClr>
                </a:solidFill>
              </a:endParaRPr>
            </a:p>
          </p:txBody>
        </p:sp>
        <p:sp>
          <p:nvSpPr>
            <p:cNvPr id="10" name="Rectangle 9"/>
            <p:cNvSpPr/>
            <p:nvPr/>
          </p:nvSpPr>
          <p:spPr>
            <a:xfrm>
              <a:off x="4118895" y="646372"/>
              <a:ext cx="1230718" cy="6923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50000"/>
                      <a:lumOff val="50000"/>
                    </a:schemeClr>
                  </a:solidFill>
                </a:rPr>
                <a:t>Platform Catalogues</a:t>
              </a:r>
              <a:endParaRPr lang="en-US">
                <a:solidFill>
                  <a:schemeClr val="tx1">
                    <a:lumMod val="50000"/>
                    <a:lumOff val="50000"/>
                  </a:schemeClr>
                </a:solidFill>
              </a:endParaRPr>
            </a:p>
          </p:txBody>
        </p:sp>
        <p:grpSp>
          <p:nvGrpSpPr>
            <p:cNvPr id="43" name="Group 42"/>
            <p:cNvGrpSpPr/>
            <p:nvPr/>
          </p:nvGrpSpPr>
          <p:grpSpPr>
            <a:xfrm>
              <a:off x="1085018" y="2812200"/>
              <a:ext cx="2609283" cy="420164"/>
              <a:chOff x="1085018" y="3222434"/>
              <a:chExt cx="2609283" cy="420164"/>
            </a:xfrm>
          </p:grpSpPr>
          <p:sp>
            <p:nvSpPr>
              <p:cNvPr id="26" name="Rectangle 25"/>
              <p:cNvSpPr/>
              <p:nvPr/>
            </p:nvSpPr>
            <p:spPr>
              <a:xfrm>
                <a:off x="1150635" y="3222434"/>
                <a:ext cx="2543666" cy="369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solidFill>
                    <a:schemeClr val="tx1">
                      <a:lumMod val="50000"/>
                      <a:lumOff val="50000"/>
                    </a:schemeClr>
                  </a:solidFill>
                </a:endParaRPr>
              </a:p>
            </p:txBody>
          </p:sp>
          <p:sp>
            <p:nvSpPr>
              <p:cNvPr id="27" name="Rectangle 26"/>
              <p:cNvSpPr/>
              <p:nvPr/>
            </p:nvSpPr>
            <p:spPr>
              <a:xfrm>
                <a:off x="1136036" y="3264890"/>
                <a:ext cx="2558265" cy="3698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solidFill>
                    <a:schemeClr val="tx1">
                      <a:lumMod val="50000"/>
                      <a:lumOff val="50000"/>
                    </a:schemeClr>
                  </a:solidFill>
                </a:endParaRPr>
              </a:p>
            </p:txBody>
          </p:sp>
          <p:sp>
            <p:nvSpPr>
              <p:cNvPr id="28" name="Rectangle 27"/>
              <p:cNvSpPr/>
              <p:nvPr/>
            </p:nvSpPr>
            <p:spPr>
              <a:xfrm>
                <a:off x="1085018" y="3272732"/>
                <a:ext cx="2558265" cy="369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mtClean="0">
                    <a:solidFill>
                      <a:schemeClr val="tx1">
                        <a:lumMod val="50000"/>
                        <a:lumOff val="50000"/>
                      </a:schemeClr>
                    </a:solidFill>
                  </a:rPr>
                  <a:t>Public Catalogues</a:t>
                </a:r>
                <a:endParaRPr lang="en-US">
                  <a:solidFill>
                    <a:schemeClr val="tx1">
                      <a:lumMod val="50000"/>
                      <a:lumOff val="50000"/>
                    </a:schemeClr>
                  </a:solidFill>
                </a:endParaRPr>
              </a:p>
            </p:txBody>
          </p:sp>
        </p:grpSp>
        <p:cxnSp>
          <p:nvCxnSpPr>
            <p:cNvPr id="12" name="Straight Arrow Connector 11"/>
            <p:cNvCxnSpPr>
              <a:stCxn id="6" idx="2"/>
              <a:endCxn id="28" idx="0"/>
            </p:cNvCxnSpPr>
            <p:nvPr/>
          </p:nvCxnSpPr>
          <p:spPr>
            <a:xfrm>
              <a:off x="2364151" y="2653801"/>
              <a:ext cx="0" cy="208697"/>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rot="5400000">
              <a:off x="6094863" y="2288742"/>
              <a:ext cx="290572" cy="1189489"/>
              <a:chOff x="4220580" y="4670867"/>
              <a:chExt cx="455028" cy="1189489"/>
            </a:xfrm>
            <a:solidFill>
              <a:schemeClr val="bg1"/>
            </a:solidFill>
          </p:grpSpPr>
          <p:sp>
            <p:nvSpPr>
              <p:cNvPr id="3" name="Rectangle 2"/>
              <p:cNvSpPr/>
              <p:nvPr/>
            </p:nvSpPr>
            <p:spPr>
              <a:xfrm rot="16200000">
                <a:off x="3853280" y="5038167"/>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 name="Rectangle 3"/>
              <p:cNvSpPr/>
              <p:nvPr/>
            </p:nvSpPr>
            <p:spPr>
              <a:xfrm rot="16200000">
                <a:off x="3898427" y="5087976"/>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5" name="Rectangle 14"/>
              <p:cNvSpPr/>
              <p:nvPr/>
            </p:nvSpPr>
            <p:spPr>
              <a:xfrm rot="16200000">
                <a:off x="3943574" y="5128323"/>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50000"/>
                        <a:lumOff val="50000"/>
                      </a:schemeClr>
                    </a:solidFill>
                  </a:rPr>
                  <a:t>VIM</a:t>
                </a:r>
                <a:endParaRPr lang="en-US">
                  <a:solidFill>
                    <a:schemeClr val="tx1">
                      <a:lumMod val="50000"/>
                      <a:lumOff val="50000"/>
                    </a:schemeClr>
                  </a:solidFill>
                </a:endParaRPr>
              </a:p>
            </p:txBody>
          </p:sp>
        </p:grpSp>
        <p:sp>
          <p:nvSpPr>
            <p:cNvPr id="17" name="Oval 16"/>
            <p:cNvSpPr/>
            <p:nvPr/>
          </p:nvSpPr>
          <p:spPr>
            <a:xfrm>
              <a:off x="5059074" y="3014538"/>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18" name="Oval 17"/>
            <p:cNvSpPr/>
            <p:nvPr/>
          </p:nvSpPr>
          <p:spPr>
            <a:xfrm>
              <a:off x="7242879" y="2921119"/>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19" name="Oval 18"/>
            <p:cNvSpPr/>
            <p:nvPr/>
          </p:nvSpPr>
          <p:spPr>
            <a:xfrm>
              <a:off x="7005905" y="3192142"/>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47" name="Rectangle 46"/>
            <p:cNvSpPr/>
            <p:nvPr/>
          </p:nvSpPr>
          <p:spPr>
            <a:xfrm>
              <a:off x="4118895" y="1817921"/>
              <a:ext cx="1230718" cy="7233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lumMod val="50000"/>
                      <a:lumOff val="50000"/>
                    </a:schemeClr>
                  </a:solidFill>
                </a:rPr>
                <a:t>Gatekeeper</a:t>
              </a:r>
              <a:endParaRPr lang="en-US" sz="1600">
                <a:solidFill>
                  <a:schemeClr val="tx1">
                    <a:lumMod val="50000"/>
                    <a:lumOff val="50000"/>
                  </a:schemeClr>
                </a:solidFill>
              </a:endParaRPr>
            </a:p>
          </p:txBody>
        </p:sp>
        <p:sp>
          <p:nvSpPr>
            <p:cNvPr id="48" name="Rectangle 47"/>
            <p:cNvSpPr/>
            <p:nvPr/>
          </p:nvSpPr>
          <p:spPr>
            <a:xfrm>
              <a:off x="5449310" y="654216"/>
              <a:ext cx="2328915" cy="18892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bg2">
                      <a:lumMod val="50000"/>
                    </a:schemeClr>
                  </a:solidFill>
                </a:rPr>
                <a:t>Extended MANO </a:t>
              </a:r>
              <a:r>
                <a:rPr lang="en-US" sz="1600" smtClean="0">
                  <a:solidFill>
                    <a:schemeClr val="tx1">
                      <a:lumMod val="50000"/>
                      <a:lumOff val="50000"/>
                    </a:schemeClr>
                  </a:solidFill>
                </a:rPr>
                <a:t>Framework</a:t>
              </a:r>
              <a:endParaRPr lang="en-US" sz="1600">
                <a:solidFill>
                  <a:schemeClr val="tx1">
                    <a:lumMod val="50000"/>
                    <a:lumOff val="50000"/>
                  </a:schemeClr>
                </a:solidFill>
              </a:endParaRPr>
            </a:p>
          </p:txBody>
        </p:sp>
        <p:sp>
          <p:nvSpPr>
            <p:cNvPr id="50" name="Rectangle 49"/>
            <p:cNvSpPr/>
            <p:nvPr/>
          </p:nvSpPr>
          <p:spPr>
            <a:xfrm>
              <a:off x="7887301" y="654216"/>
              <a:ext cx="964278" cy="18892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smtClean="0">
                  <a:solidFill>
                    <a:schemeClr val="tx1">
                      <a:lumMod val="50000"/>
                      <a:lumOff val="50000"/>
                    </a:schemeClr>
                  </a:solidFill>
                </a:rPr>
                <a:t>Repositories</a:t>
              </a:r>
              <a:endParaRPr lang="en-US" sz="1400">
                <a:solidFill>
                  <a:schemeClr val="tx1">
                    <a:lumMod val="50000"/>
                    <a:lumOff val="50000"/>
                  </a:schemeClr>
                </a:solidFill>
              </a:endParaRPr>
            </a:p>
          </p:txBody>
        </p:sp>
        <p:cxnSp>
          <p:nvCxnSpPr>
            <p:cNvPr id="56" name="Elbow Connector 55"/>
            <p:cNvCxnSpPr>
              <a:stCxn id="28" idx="3"/>
              <a:endCxn id="47" idx="1"/>
            </p:cNvCxnSpPr>
            <p:nvPr/>
          </p:nvCxnSpPr>
          <p:spPr>
            <a:xfrm flipV="1">
              <a:off x="3643283" y="2179576"/>
              <a:ext cx="475612" cy="867855"/>
            </a:xfrm>
            <a:prstGeom prst="bentConnector3">
              <a:avLst>
                <a:gd name="adj1" fmla="val 19483"/>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9" idx="3"/>
            </p:cNvCxnSpPr>
            <p:nvPr/>
          </p:nvCxnSpPr>
          <p:spPr>
            <a:xfrm flipV="1">
              <a:off x="3422389" y="2179576"/>
              <a:ext cx="696506" cy="152982"/>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2"/>
              <a:endCxn id="47" idx="0"/>
            </p:cNvCxnSpPr>
            <p:nvPr/>
          </p:nvCxnSpPr>
          <p:spPr>
            <a:xfrm>
              <a:off x="4734254" y="1338697"/>
              <a:ext cx="0" cy="479224"/>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5" idx="0"/>
              <a:endCxn id="48" idx="2"/>
            </p:cNvCxnSpPr>
            <p:nvPr/>
          </p:nvCxnSpPr>
          <p:spPr>
            <a:xfrm rot="5400000" flipH="1" flipV="1">
              <a:off x="6278214" y="2460307"/>
              <a:ext cx="252411" cy="418697"/>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85" name="Freeform 5"/>
            <p:cNvSpPr>
              <a:spLocks/>
            </p:cNvSpPr>
            <p:nvPr/>
          </p:nvSpPr>
          <p:spPr bwMode="auto">
            <a:xfrm>
              <a:off x="4118895" y="2871208"/>
              <a:ext cx="819197" cy="539321"/>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600">
                <a:solidFill>
                  <a:schemeClr val="tx1">
                    <a:lumMod val="50000"/>
                    <a:lumOff val="50000"/>
                  </a:schemeClr>
                </a:solidFill>
                <a:latin typeface="+mn-lt"/>
              </a:endParaRPr>
            </a:p>
          </p:txBody>
        </p:sp>
        <p:sp>
          <p:nvSpPr>
            <p:cNvPr id="86" name="Freeform 5"/>
            <p:cNvSpPr>
              <a:spLocks/>
            </p:cNvSpPr>
            <p:nvPr/>
          </p:nvSpPr>
          <p:spPr bwMode="auto">
            <a:xfrm>
              <a:off x="7614304" y="2885534"/>
              <a:ext cx="819197" cy="539321"/>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600">
                <a:solidFill>
                  <a:schemeClr val="tx1">
                    <a:lumMod val="50000"/>
                    <a:lumOff val="50000"/>
                  </a:schemeClr>
                </a:solidFill>
                <a:latin typeface="+mn-lt"/>
              </a:endParaRPr>
            </a:p>
          </p:txBody>
        </p:sp>
      </p:grpSp>
      <p:sp>
        <p:nvSpPr>
          <p:cNvPr id="41" name="Rectangular Callout 40"/>
          <p:cNvSpPr/>
          <p:nvPr/>
        </p:nvSpPr>
        <p:spPr>
          <a:xfrm>
            <a:off x="237621" y="4695429"/>
            <a:ext cx="2612802" cy="1280893"/>
          </a:xfrm>
          <a:prstGeom prst="wedgeRectCallout">
            <a:avLst>
              <a:gd name="adj1" fmla="val 37643"/>
              <a:gd name="adj2" fmla="val -123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 Development of virtualized Services and Network Functions</a:t>
            </a:r>
            <a:endParaRPr lang="en-GB" dirty="0"/>
          </a:p>
        </p:txBody>
      </p:sp>
      <p:sp>
        <p:nvSpPr>
          <p:cNvPr id="42" name="Rectangular Callout 41"/>
          <p:cNvSpPr/>
          <p:nvPr/>
        </p:nvSpPr>
        <p:spPr>
          <a:xfrm>
            <a:off x="8948074" y="4728405"/>
            <a:ext cx="3063168" cy="1247917"/>
          </a:xfrm>
          <a:prstGeom prst="wedgeRectCallout">
            <a:avLst>
              <a:gd name="adj1" fmla="val -37154"/>
              <a:gd name="adj2" fmla="val -153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r>
              <a:rPr lang="en-GB" dirty="0" smtClean="0"/>
              <a:t>. Orchestration, deployment and management of virtualized network services</a:t>
            </a:r>
            <a:endParaRPr lang="en-GB" dirty="0"/>
          </a:p>
        </p:txBody>
      </p:sp>
      <p:sp>
        <p:nvSpPr>
          <p:cNvPr id="5" name="TextBox 4"/>
          <p:cNvSpPr txBox="1"/>
          <p:nvPr/>
        </p:nvSpPr>
        <p:spPr>
          <a:xfrm>
            <a:off x="9884568" y="2738733"/>
            <a:ext cx="2187522" cy="1754326"/>
          </a:xfrm>
          <a:prstGeom prst="rect">
            <a:avLst/>
          </a:prstGeom>
          <a:noFill/>
        </p:spPr>
        <p:txBody>
          <a:bodyPr wrap="none" rtlCol="0">
            <a:spAutoFit/>
          </a:bodyPr>
          <a:lstStyle/>
          <a:p>
            <a:r>
              <a:rPr lang="en-GB" u="sng" dirty="0" smtClean="0"/>
              <a:t>Innovations</a:t>
            </a:r>
            <a:r>
              <a:rPr lang="en-GB" dirty="0" smtClean="0"/>
              <a:t>:</a:t>
            </a:r>
            <a:endParaRPr lang="en-GB" dirty="0"/>
          </a:p>
          <a:p>
            <a:pPr marL="285750" indent="-285750">
              <a:buFont typeface="Arial" charset="0"/>
              <a:buChar char="•"/>
            </a:pPr>
            <a:r>
              <a:rPr lang="en-GB" dirty="0" smtClean="0"/>
              <a:t>Modular</a:t>
            </a:r>
          </a:p>
          <a:p>
            <a:pPr marL="285750" indent="-285750">
              <a:buFont typeface="Arial" charset="0"/>
              <a:buChar char="•"/>
            </a:pPr>
            <a:r>
              <a:rPr lang="en-GB" dirty="0" smtClean="0"/>
              <a:t>Interoperable</a:t>
            </a:r>
          </a:p>
          <a:p>
            <a:pPr marL="285750" indent="-285750">
              <a:buFont typeface="Arial" charset="0"/>
              <a:buChar char="•"/>
            </a:pPr>
            <a:r>
              <a:rPr lang="en-GB" dirty="0" smtClean="0"/>
              <a:t>Slicing support</a:t>
            </a:r>
          </a:p>
          <a:p>
            <a:pPr marL="285750" indent="-285750">
              <a:buFont typeface="Arial" charset="0"/>
              <a:buChar char="•"/>
            </a:pPr>
            <a:r>
              <a:rPr lang="en-GB" dirty="0" smtClean="0"/>
              <a:t>Recursive</a:t>
            </a:r>
          </a:p>
          <a:p>
            <a:pPr marL="285750" indent="-285750">
              <a:buFont typeface="Arial" charset="0"/>
              <a:buChar char="•"/>
            </a:pPr>
            <a:r>
              <a:rPr lang="en-GB" dirty="0" smtClean="0"/>
              <a:t>DevOps compliant</a:t>
            </a:r>
            <a:endParaRPr lang="en-GB" dirty="0"/>
          </a:p>
        </p:txBody>
      </p:sp>
      <p:sp>
        <p:nvSpPr>
          <p:cNvPr id="44" name="Rectangular Callout 43"/>
          <p:cNvSpPr/>
          <p:nvPr/>
        </p:nvSpPr>
        <p:spPr>
          <a:xfrm>
            <a:off x="4961745" y="3437119"/>
            <a:ext cx="3063168" cy="1166451"/>
          </a:xfrm>
          <a:prstGeom prst="wedgeRectCallout">
            <a:avLst>
              <a:gd name="adj1" fmla="val -27789"/>
              <a:gd name="adj2" fmla="val 72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 </a:t>
            </a:r>
            <a:r>
              <a:rPr lang="en-US" dirty="0">
                <a:solidFill>
                  <a:schemeClr val="bg1"/>
                </a:solidFill>
              </a:rPr>
              <a:t>Effective integration of service development (SP) and operations (DevOps) for </a:t>
            </a:r>
            <a:r>
              <a:rPr lang="en-US" dirty="0" smtClean="0">
                <a:solidFill>
                  <a:schemeClr val="bg1"/>
                </a:solidFill>
              </a:rPr>
              <a:t>5G</a:t>
            </a:r>
            <a:endParaRPr lang="en-US" dirty="0">
              <a:solidFill>
                <a:schemeClr val="bg1"/>
              </a:solidFill>
            </a:endParaRPr>
          </a:p>
        </p:txBody>
      </p:sp>
      <p:sp>
        <p:nvSpPr>
          <p:cNvPr id="45" name="TextBox 44"/>
          <p:cNvSpPr txBox="1"/>
          <p:nvPr/>
        </p:nvSpPr>
        <p:spPr>
          <a:xfrm>
            <a:off x="83985" y="2203575"/>
            <a:ext cx="1829403" cy="2308324"/>
          </a:xfrm>
          <a:prstGeom prst="rect">
            <a:avLst/>
          </a:prstGeom>
          <a:noFill/>
        </p:spPr>
        <p:txBody>
          <a:bodyPr wrap="square" rtlCol="0">
            <a:spAutoFit/>
          </a:bodyPr>
          <a:lstStyle/>
          <a:p>
            <a:r>
              <a:rPr lang="en-GB" u="sng" dirty="0" smtClean="0"/>
              <a:t>Innovations</a:t>
            </a:r>
            <a:r>
              <a:rPr lang="en-GB" dirty="0" smtClean="0"/>
              <a:t>:</a:t>
            </a:r>
            <a:endParaRPr lang="en-GB" dirty="0"/>
          </a:p>
          <a:p>
            <a:pPr marL="285750" indent="-285750">
              <a:buFont typeface="Arial" charset="0"/>
              <a:buChar char="•"/>
            </a:pPr>
            <a:r>
              <a:rPr lang="en-GB" dirty="0" smtClean="0"/>
              <a:t>First SDK for NFV</a:t>
            </a:r>
          </a:p>
          <a:p>
            <a:pPr marL="285750" indent="-285750">
              <a:buFont typeface="Arial" charset="0"/>
              <a:buChar char="•"/>
            </a:pPr>
            <a:r>
              <a:rPr lang="en-GB" dirty="0" smtClean="0"/>
              <a:t>Integrated tools</a:t>
            </a:r>
          </a:p>
          <a:p>
            <a:pPr marL="285750" indent="-285750">
              <a:buFont typeface="Arial" charset="0"/>
              <a:buChar char="•"/>
            </a:pPr>
            <a:r>
              <a:rPr lang="en-GB" dirty="0" smtClean="0"/>
              <a:t>Emulator</a:t>
            </a:r>
          </a:p>
          <a:p>
            <a:pPr marL="285750" indent="-285750">
              <a:buFont typeface="Arial" charset="0"/>
              <a:buChar char="•"/>
            </a:pPr>
            <a:r>
              <a:rPr lang="en-GB" dirty="0" smtClean="0"/>
              <a:t>DevOps compliant</a:t>
            </a:r>
            <a:endParaRPr lang="en-GB" dirty="0"/>
          </a:p>
        </p:txBody>
      </p:sp>
    </p:spTree>
    <p:extLst>
      <p:ext uri="{BB962C8B-B14F-4D97-AF65-F5344CB8AC3E}">
        <p14:creationId xmlns:p14="http://schemas.microsoft.com/office/powerpoint/2010/main" val="41455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 grpId="0"/>
      <p:bldP spid="44" grpId="0" animBg="1"/>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2 SONATA-focused sessions on SOFTNETWORKING</a:t>
            </a:r>
            <a:endParaRPr lang="en-GB" dirty="0"/>
          </a:p>
        </p:txBody>
      </p:sp>
      <p:sp>
        <p:nvSpPr>
          <p:cNvPr id="5" name="Content Placeholder 4"/>
          <p:cNvSpPr>
            <a:spLocks noGrp="1"/>
          </p:cNvSpPr>
          <p:nvPr>
            <p:ph idx="1"/>
          </p:nvPr>
        </p:nvSpPr>
        <p:spPr>
          <a:xfrm>
            <a:off x="838200" y="1532237"/>
            <a:ext cx="10515600" cy="4644725"/>
          </a:xfrm>
        </p:spPr>
        <p:txBody>
          <a:bodyPr/>
          <a:lstStyle/>
          <a:p>
            <a:pPr marL="514350" indent="-514350">
              <a:buFont typeface="+mj-lt"/>
              <a:buAutoNum type="arabicPeriod"/>
            </a:pPr>
            <a:r>
              <a:rPr lang="en-GB" dirty="0" smtClean="0"/>
              <a:t>SOMA: Presentation-focused project overview = session on Monday afternoon (</a:t>
            </a:r>
            <a:r>
              <a:rPr lang="is-IS" dirty="0"/>
              <a:t>16:30 - </a:t>
            </a:r>
            <a:r>
              <a:rPr lang="is-IS" dirty="0" smtClean="0"/>
              <a:t>18:00)</a:t>
            </a:r>
            <a:endParaRPr lang="en-GB" dirty="0"/>
          </a:p>
          <a:p>
            <a:pPr marL="514350" indent="-514350">
              <a:buFont typeface="+mj-lt"/>
              <a:buAutoNum type="arabicPeriod"/>
            </a:pPr>
            <a:endParaRPr lang="en-GB" dirty="0"/>
          </a:p>
          <a:p>
            <a:pPr marL="514350" indent="-514350">
              <a:buFont typeface="+mj-lt"/>
              <a:buAutoNum type="arabicPeriod"/>
            </a:pPr>
            <a:endParaRPr lang="en-GB" dirty="0" smtClean="0"/>
          </a:p>
          <a:p>
            <a:pPr marL="514350" indent="-514350">
              <a:buFont typeface="+mj-lt"/>
              <a:buAutoNum type="arabicPeriod"/>
            </a:pPr>
            <a:r>
              <a:rPr lang="en-GB" dirty="0" smtClean="0"/>
              <a:t>DEMO: </a:t>
            </a:r>
            <a:r>
              <a:rPr lang="en-GB" dirty="0" smtClean="0"/>
              <a:t>hands-on </a:t>
            </a:r>
            <a:r>
              <a:rPr lang="en-GB" dirty="0" smtClean="0"/>
              <a:t>focused SONATA software overview = session on Monday evening (</a:t>
            </a:r>
            <a:r>
              <a:rPr lang="de-DE" dirty="0" smtClean="0"/>
              <a:t>18:40 </a:t>
            </a:r>
            <a:r>
              <a:rPr lang="de-DE" dirty="0"/>
              <a:t>- </a:t>
            </a:r>
            <a:r>
              <a:rPr lang="de-DE" dirty="0" smtClean="0"/>
              <a:t>20:30)</a:t>
            </a:r>
            <a:endParaRPr lang="en-GB" dirty="0"/>
          </a:p>
        </p:txBody>
      </p:sp>
      <p:sp>
        <p:nvSpPr>
          <p:cNvPr id="6" name="Right Arrow 5"/>
          <p:cNvSpPr/>
          <p:nvPr/>
        </p:nvSpPr>
        <p:spPr>
          <a:xfrm>
            <a:off x="1841157" y="5053914"/>
            <a:ext cx="1396313" cy="963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619500" y="4750997"/>
            <a:ext cx="7352270" cy="1569660"/>
          </a:xfrm>
          <a:prstGeom prst="rect">
            <a:avLst/>
          </a:prstGeom>
          <a:noFill/>
        </p:spPr>
        <p:txBody>
          <a:bodyPr wrap="square" rtlCol="0">
            <a:spAutoFit/>
          </a:bodyPr>
          <a:lstStyle/>
          <a:p>
            <a:r>
              <a:rPr lang="en-GB" sz="2400" dirty="0" smtClean="0"/>
              <a:t>a) you are all invited to join and actively participate in the hands-on session!!</a:t>
            </a:r>
          </a:p>
          <a:p>
            <a:r>
              <a:rPr lang="en-GB" sz="2400" dirty="0" smtClean="0"/>
              <a:t>b) check </a:t>
            </a:r>
            <a:r>
              <a:rPr lang="en-GB" sz="2400" dirty="0">
                <a:hlinkClick r:id="rId2"/>
              </a:rPr>
              <a:t>https://github.com/sonata-nfv/son-tutorials</a:t>
            </a:r>
            <a:r>
              <a:rPr lang="en-GB" sz="2400" dirty="0" smtClean="0">
                <a:hlinkClick r:id="rId2"/>
              </a:rPr>
              <a:t>/</a:t>
            </a:r>
            <a:r>
              <a:rPr lang="en-GB" sz="2400" dirty="0" smtClean="0"/>
              <a:t> for </a:t>
            </a:r>
            <a:r>
              <a:rPr lang="en-GB" sz="2400" dirty="0" smtClean="0"/>
              <a:t>active </a:t>
            </a:r>
            <a:r>
              <a:rPr lang="en-GB" sz="2400" dirty="0" smtClean="0"/>
              <a:t>participation</a:t>
            </a:r>
            <a:endParaRPr lang="en-GB" sz="2400" dirty="0"/>
          </a:p>
        </p:txBody>
      </p:sp>
    </p:spTree>
    <p:extLst>
      <p:ext uri="{BB962C8B-B14F-4D97-AF65-F5344CB8AC3E}">
        <p14:creationId xmlns:p14="http://schemas.microsoft.com/office/powerpoint/2010/main" val="5643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t>
            </a:r>
            <a:r>
              <a:rPr lang="mr-IN" dirty="0" smtClean="0"/>
              <a:t>–</a:t>
            </a:r>
            <a:r>
              <a:rPr lang="en-US" dirty="0" smtClean="0"/>
              <a:t> </a:t>
            </a:r>
            <a:r>
              <a:rPr lang="en-US" dirty="0" err="1"/>
              <a:t>r</a:t>
            </a:r>
            <a:r>
              <a:rPr lang="en-US" dirty="0" err="1" smtClean="0"/>
              <a:t>ecursiveness</a:t>
            </a:r>
            <a:r>
              <a:rPr lang="en-US" dirty="0" smtClean="0"/>
              <a:t> as a feature</a:t>
            </a:r>
            <a:endParaRPr lang="en-US" dirty="0"/>
          </a:p>
        </p:txBody>
      </p:sp>
      <p:sp>
        <p:nvSpPr>
          <p:cNvPr id="3" name="Content Placeholder 2"/>
          <p:cNvSpPr>
            <a:spLocks noGrp="1"/>
          </p:cNvSpPr>
          <p:nvPr>
            <p:ph idx="1"/>
          </p:nvPr>
        </p:nvSpPr>
        <p:spPr>
          <a:xfrm>
            <a:off x="838200" y="1201271"/>
            <a:ext cx="4528746" cy="4975692"/>
          </a:xfrm>
        </p:spPr>
        <p:txBody>
          <a:bodyPr>
            <a:normAutofit/>
          </a:bodyPr>
          <a:lstStyle/>
          <a:p>
            <a:r>
              <a:rPr lang="de-DE" dirty="0" err="1" smtClean="0"/>
              <a:t>Various</a:t>
            </a:r>
            <a:r>
              <a:rPr lang="de-DE" dirty="0" smtClean="0"/>
              <a:t> </a:t>
            </a:r>
            <a:r>
              <a:rPr lang="de-DE" dirty="0" err="1" smtClean="0"/>
              <a:t>ways</a:t>
            </a:r>
            <a:r>
              <a:rPr lang="de-DE" dirty="0" smtClean="0"/>
              <a:t> </a:t>
            </a:r>
            <a:r>
              <a:rPr lang="de-DE" dirty="0" err="1" smtClean="0"/>
              <a:t>of</a:t>
            </a:r>
            <a:r>
              <a:rPr lang="de-DE" dirty="0" smtClean="0"/>
              <a:t> </a:t>
            </a:r>
            <a:r>
              <a:rPr lang="de-DE" dirty="0" err="1" smtClean="0"/>
              <a:t>recursiveness</a:t>
            </a:r>
            <a:r>
              <a:rPr lang="en-US" dirty="0"/>
              <a:t> </a:t>
            </a:r>
            <a:r>
              <a:rPr lang="en-US" dirty="0" smtClean="0"/>
              <a:t>in SONATA</a:t>
            </a:r>
            <a:endParaRPr lang="de-DE" dirty="0" smtClean="0"/>
          </a:p>
          <a:p>
            <a:pPr lvl="2"/>
            <a:endParaRPr lang="de-DE" dirty="0"/>
          </a:p>
          <a:p>
            <a:r>
              <a:rPr lang="de-DE" dirty="0" err="1" smtClean="0"/>
              <a:t>Recursive</a:t>
            </a:r>
            <a:r>
              <a:rPr lang="de-DE" dirty="0" smtClean="0"/>
              <a:t> </a:t>
            </a:r>
            <a:r>
              <a:rPr lang="de-DE" b="1" dirty="0" err="1" smtClean="0"/>
              <a:t>descriptors</a:t>
            </a:r>
            <a:endParaRPr lang="de-DE" b="1" dirty="0" smtClean="0"/>
          </a:p>
          <a:p>
            <a:pPr lvl="1"/>
            <a:r>
              <a:rPr lang="de-DE" dirty="0" err="1" smtClean="0"/>
              <a:t>Allows</a:t>
            </a:r>
            <a:r>
              <a:rPr lang="de-DE" dirty="0" smtClean="0"/>
              <a:t> </a:t>
            </a:r>
            <a:r>
              <a:rPr lang="de-DE" dirty="0" err="1" smtClean="0"/>
              <a:t>to</a:t>
            </a:r>
            <a:r>
              <a:rPr lang="de-DE" dirty="0" smtClean="0"/>
              <a:t> </a:t>
            </a:r>
            <a:r>
              <a:rPr lang="de-DE" dirty="0" err="1" smtClean="0"/>
              <a:t>include</a:t>
            </a:r>
            <a:r>
              <a:rPr lang="de-DE" dirty="0" smtClean="0"/>
              <a:t> Network Services </a:t>
            </a:r>
            <a:r>
              <a:rPr lang="de-DE" dirty="0" err="1" smtClean="0"/>
              <a:t>as</a:t>
            </a:r>
            <a:r>
              <a:rPr lang="de-DE" dirty="0" smtClean="0"/>
              <a:t> VNFs </a:t>
            </a:r>
            <a:r>
              <a:rPr lang="de-DE" dirty="0" err="1" smtClean="0"/>
              <a:t>to</a:t>
            </a:r>
            <a:r>
              <a:rPr lang="de-DE" dirty="0" smtClean="0"/>
              <a:t> </a:t>
            </a:r>
            <a:r>
              <a:rPr lang="de-DE" dirty="0" err="1" smtClean="0"/>
              <a:t>build</a:t>
            </a:r>
            <a:r>
              <a:rPr lang="de-DE" dirty="0" smtClean="0"/>
              <a:t> an </a:t>
            </a:r>
            <a:r>
              <a:rPr lang="de-DE" dirty="0" err="1" smtClean="0"/>
              <a:t>even</a:t>
            </a:r>
            <a:r>
              <a:rPr lang="de-DE" dirty="0" smtClean="0"/>
              <a:t> </a:t>
            </a:r>
            <a:r>
              <a:rPr lang="de-DE" dirty="0" err="1" smtClean="0"/>
              <a:t>richer</a:t>
            </a:r>
            <a:r>
              <a:rPr lang="de-DE" dirty="0" smtClean="0"/>
              <a:t> Network Service</a:t>
            </a:r>
          </a:p>
          <a:p>
            <a:pPr lvl="2"/>
            <a:endParaRPr lang="de-DE" dirty="0"/>
          </a:p>
          <a:p>
            <a:r>
              <a:rPr lang="de-DE" dirty="0" err="1" smtClean="0"/>
              <a:t>Recursive</a:t>
            </a:r>
            <a:r>
              <a:rPr lang="de-DE" dirty="0" smtClean="0"/>
              <a:t> </a:t>
            </a:r>
            <a:r>
              <a:rPr lang="de-DE" b="1" dirty="0" err="1" smtClean="0"/>
              <a:t>platforms</a:t>
            </a:r>
            <a:endParaRPr lang="de-DE" b="1" dirty="0" smtClean="0"/>
          </a:p>
          <a:p>
            <a:pPr lvl="1"/>
            <a:r>
              <a:rPr lang="de-DE" dirty="0" smtClean="0"/>
              <a:t>Run a SONATA SP </a:t>
            </a:r>
            <a:r>
              <a:rPr lang="de-DE" dirty="0" err="1" smtClean="0"/>
              <a:t>as</a:t>
            </a:r>
            <a:r>
              <a:rPr lang="de-DE" dirty="0" smtClean="0"/>
              <a:t> an </a:t>
            </a:r>
            <a:r>
              <a:rPr lang="de-DE" dirty="0" err="1" smtClean="0"/>
              <a:t>infrustructure</a:t>
            </a:r>
            <a:r>
              <a:rPr lang="de-DE" dirty="0" smtClean="0"/>
              <a:t> </a:t>
            </a:r>
            <a:r>
              <a:rPr lang="de-DE" dirty="0" err="1" smtClean="0"/>
              <a:t>for</a:t>
            </a:r>
            <a:r>
              <a:rPr lang="de-DE" dirty="0" smtClean="0"/>
              <a:t> </a:t>
            </a:r>
            <a:r>
              <a:rPr lang="de-DE" dirty="0" err="1" smtClean="0"/>
              <a:t>another</a:t>
            </a:r>
            <a:r>
              <a:rPr lang="de-DE" dirty="0" smtClean="0"/>
              <a:t> SONATA SP</a:t>
            </a:r>
          </a:p>
        </p:txBody>
      </p:sp>
      <p:sp>
        <p:nvSpPr>
          <p:cNvPr id="4" name="Slide Number Placeholder 3"/>
          <p:cNvSpPr>
            <a:spLocks noGrp="1"/>
          </p:cNvSpPr>
          <p:nvPr>
            <p:ph type="sldNum" sz="quarter" idx="4294967295"/>
          </p:nvPr>
        </p:nvSpPr>
        <p:spPr>
          <a:xfrm>
            <a:off x="10553700" y="6356350"/>
            <a:ext cx="1638300" cy="365125"/>
          </a:xfrm>
        </p:spPr>
        <p:txBody>
          <a:bodyPr/>
          <a:lstStyle/>
          <a:p>
            <a:fld id="{F36D9EE6-BE68-AA43-800B-9255F837AE64}" type="slidenum">
              <a:rPr lang="en-US" smtClean="0"/>
              <a:pPr/>
              <a:t>20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562100"/>
            <a:ext cx="3142653" cy="210026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653" y="4076700"/>
            <a:ext cx="3142653" cy="2100262"/>
          </a:xfrm>
          <a:prstGeom prst="rect">
            <a:avLst/>
          </a:prstGeom>
        </p:spPr>
      </p:pic>
      <p:sp>
        <p:nvSpPr>
          <p:cNvPr id="7" name="Rectangle 6"/>
          <p:cNvSpPr/>
          <p:nvPr/>
        </p:nvSpPr>
        <p:spPr>
          <a:xfrm flipV="1">
            <a:off x="6414565" y="3329783"/>
            <a:ext cx="2301607" cy="288131"/>
          </a:xfrm>
          <a:prstGeom prst="rect">
            <a:avLst/>
          </a:prstGeom>
          <a:solidFill>
            <a:srgbClr val="E92E53">
              <a:alpha val="5000"/>
            </a:srgbClr>
          </a:solidFill>
          <a:ln w="25400">
            <a:solidFill>
              <a:srgbClr val="E63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8189913" y="5464965"/>
            <a:ext cx="352426" cy="726285"/>
          </a:xfrm>
          <a:prstGeom prst="rect">
            <a:avLst/>
          </a:prstGeom>
          <a:solidFill>
            <a:srgbClr val="E92E53">
              <a:alpha val="5000"/>
            </a:srgbClr>
          </a:solidFill>
          <a:ln w="25400">
            <a:solidFill>
              <a:srgbClr val="E63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5" idx="2"/>
            <a:endCxn id="8" idx="1"/>
          </p:cNvCxnSpPr>
          <p:nvPr/>
        </p:nvCxnSpPr>
        <p:spPr>
          <a:xfrm rot="16200000" flipH="1">
            <a:off x="6750498" y="4388691"/>
            <a:ext cx="2165745" cy="713086"/>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28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Architecture </a:t>
            </a:r>
            <a:r>
              <a:rPr lang="mr-IN" dirty="0"/>
              <a:t>–</a:t>
            </a:r>
            <a:r>
              <a:rPr lang="en-US" dirty="0"/>
              <a:t> Service Platform </a:t>
            </a:r>
          </a:p>
        </p:txBody>
      </p:sp>
      <p:grpSp>
        <p:nvGrpSpPr>
          <p:cNvPr id="53" name="Group 52"/>
          <p:cNvGrpSpPr/>
          <p:nvPr/>
        </p:nvGrpSpPr>
        <p:grpSpPr>
          <a:xfrm>
            <a:off x="3094768" y="5404479"/>
            <a:ext cx="5044254" cy="695808"/>
            <a:chOff x="-41606" y="4012091"/>
            <a:chExt cx="4809955" cy="1133854"/>
          </a:xfrm>
        </p:grpSpPr>
        <p:sp>
          <p:nvSpPr>
            <p:cNvPr id="79" name="Rectangle 78"/>
            <p:cNvSpPr/>
            <p:nvPr/>
          </p:nvSpPr>
          <p:spPr>
            <a:xfrm>
              <a:off x="106419" y="4012091"/>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tx1">
                    <a:lumMod val="50000"/>
                    <a:lumOff val="50000"/>
                  </a:schemeClr>
                </a:solidFill>
              </a:endParaRPr>
            </a:p>
          </p:txBody>
        </p:sp>
        <p:sp>
          <p:nvSpPr>
            <p:cNvPr id="80" name="Rectangle 79"/>
            <p:cNvSpPr/>
            <p:nvPr/>
          </p:nvSpPr>
          <p:spPr>
            <a:xfrm>
              <a:off x="28049" y="4073620"/>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tx1">
                    <a:lumMod val="50000"/>
                    <a:lumOff val="50000"/>
                  </a:schemeClr>
                </a:solidFill>
              </a:endParaRPr>
            </a:p>
          </p:txBody>
        </p:sp>
        <p:sp>
          <p:nvSpPr>
            <p:cNvPr id="81" name="Rectangle 80"/>
            <p:cNvSpPr/>
            <p:nvPr/>
          </p:nvSpPr>
          <p:spPr>
            <a:xfrm>
              <a:off x="-41606" y="4120225"/>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mtClean="0">
                  <a:solidFill>
                    <a:schemeClr val="tx1">
                      <a:lumMod val="50000"/>
                      <a:lumOff val="50000"/>
                    </a:schemeClr>
                  </a:solidFill>
                </a:rPr>
                <a:t>Infrastructure</a:t>
              </a:r>
              <a:endParaRPr lang="en-US">
                <a:solidFill>
                  <a:schemeClr val="tx1">
                    <a:lumMod val="50000"/>
                    <a:lumOff val="50000"/>
                  </a:schemeClr>
                </a:solidFill>
              </a:endParaRPr>
            </a:p>
          </p:txBody>
        </p:sp>
      </p:grpSp>
      <p:sp>
        <p:nvSpPr>
          <p:cNvPr id="54" name="Rectangle 53"/>
          <p:cNvSpPr/>
          <p:nvPr/>
        </p:nvSpPr>
        <p:spPr>
          <a:xfrm>
            <a:off x="3084178" y="1517067"/>
            <a:ext cx="8550163" cy="3720505"/>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algn="ctr"/>
            <a:r>
              <a:rPr lang="en-US" smtClean="0">
                <a:solidFill>
                  <a:schemeClr val="accent6"/>
                </a:solidFill>
              </a:rPr>
              <a:t>SONATA Service Platform</a:t>
            </a:r>
            <a:endParaRPr lang="en-US">
              <a:solidFill>
                <a:schemeClr val="accent6"/>
              </a:solidFill>
            </a:endParaRPr>
          </a:p>
        </p:txBody>
      </p:sp>
      <p:sp>
        <p:nvSpPr>
          <p:cNvPr id="55" name="Rectangle 54"/>
          <p:cNvSpPr/>
          <p:nvPr/>
        </p:nvSpPr>
        <p:spPr>
          <a:xfrm>
            <a:off x="326519" y="3447122"/>
            <a:ext cx="2558265" cy="1054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mtClean="0">
                <a:solidFill>
                  <a:schemeClr val="accent1">
                    <a:lumMod val="75000"/>
                  </a:schemeClr>
                </a:solidFill>
              </a:rPr>
              <a:t>SONATA SDK</a:t>
            </a:r>
            <a:endParaRPr lang="en-US">
              <a:solidFill>
                <a:schemeClr val="accent1">
                  <a:lumMod val="75000"/>
                </a:schemeClr>
              </a:solidFill>
            </a:endParaRPr>
          </a:p>
        </p:txBody>
      </p:sp>
      <p:sp>
        <p:nvSpPr>
          <p:cNvPr id="56" name="Rectangle 55"/>
          <p:cNvSpPr/>
          <p:nvPr/>
        </p:nvSpPr>
        <p:spPr>
          <a:xfrm>
            <a:off x="542277" y="3879943"/>
            <a:ext cx="2116476" cy="369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50000"/>
                    <a:lumOff val="50000"/>
                  </a:schemeClr>
                </a:solidFill>
              </a:rPr>
              <a:t>Private Catalogues</a:t>
            </a:r>
            <a:endParaRPr lang="en-US">
              <a:solidFill>
                <a:schemeClr val="tx1">
                  <a:lumMod val="50000"/>
                  <a:lumOff val="50000"/>
                </a:schemeClr>
              </a:solidFill>
            </a:endParaRPr>
          </a:p>
        </p:txBody>
      </p:sp>
      <p:sp>
        <p:nvSpPr>
          <p:cNvPr id="57" name="Rectangle 56"/>
          <p:cNvSpPr/>
          <p:nvPr/>
        </p:nvSpPr>
        <p:spPr>
          <a:xfrm>
            <a:off x="3167816" y="1903770"/>
            <a:ext cx="683129" cy="21233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Platform Catalogues</a:t>
            </a:r>
            <a:endParaRPr lang="en-US" sz="1100">
              <a:solidFill>
                <a:schemeClr val="tx1">
                  <a:lumMod val="50000"/>
                  <a:lumOff val="50000"/>
                </a:schemeClr>
              </a:solidFill>
            </a:endParaRPr>
          </a:p>
        </p:txBody>
      </p:sp>
      <p:grpSp>
        <p:nvGrpSpPr>
          <p:cNvPr id="58" name="Group 57"/>
          <p:cNvGrpSpPr/>
          <p:nvPr/>
        </p:nvGrpSpPr>
        <p:grpSpPr>
          <a:xfrm>
            <a:off x="326519" y="4787193"/>
            <a:ext cx="2667339" cy="488137"/>
            <a:chOff x="1085018" y="2583818"/>
            <a:chExt cx="2667339" cy="488137"/>
          </a:xfrm>
        </p:grpSpPr>
        <p:sp>
          <p:nvSpPr>
            <p:cNvPr id="76" name="Rectangle 75"/>
            <p:cNvSpPr/>
            <p:nvPr/>
          </p:nvSpPr>
          <p:spPr>
            <a:xfrm>
              <a:off x="1208691" y="2583818"/>
              <a:ext cx="2543666" cy="3698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solidFill>
                  <a:schemeClr val="tx1">
                    <a:lumMod val="50000"/>
                    <a:lumOff val="50000"/>
                  </a:schemeClr>
                </a:solidFill>
              </a:endParaRPr>
            </a:p>
          </p:txBody>
        </p:sp>
        <p:sp>
          <p:nvSpPr>
            <p:cNvPr id="77" name="Rectangle 76"/>
            <p:cNvSpPr/>
            <p:nvPr/>
          </p:nvSpPr>
          <p:spPr>
            <a:xfrm>
              <a:off x="1139555" y="2640560"/>
              <a:ext cx="2558265" cy="3698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solidFill>
                  <a:schemeClr val="tx1">
                    <a:lumMod val="50000"/>
                    <a:lumOff val="50000"/>
                  </a:schemeClr>
                </a:solidFill>
              </a:endParaRPr>
            </a:p>
          </p:txBody>
        </p:sp>
        <p:sp>
          <p:nvSpPr>
            <p:cNvPr id="78" name="Rectangle 77"/>
            <p:cNvSpPr/>
            <p:nvPr/>
          </p:nvSpPr>
          <p:spPr>
            <a:xfrm>
              <a:off x="1085018" y="2702089"/>
              <a:ext cx="2558265" cy="369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mtClean="0">
                  <a:solidFill>
                    <a:schemeClr val="tx1">
                      <a:lumMod val="50000"/>
                      <a:lumOff val="50000"/>
                    </a:schemeClr>
                  </a:solidFill>
                </a:rPr>
                <a:t>Public Catalogues</a:t>
              </a:r>
              <a:endParaRPr lang="en-US">
                <a:solidFill>
                  <a:schemeClr val="tx1">
                    <a:lumMod val="50000"/>
                    <a:lumOff val="50000"/>
                  </a:schemeClr>
                </a:solidFill>
              </a:endParaRPr>
            </a:p>
          </p:txBody>
        </p:sp>
      </p:grpSp>
      <p:cxnSp>
        <p:nvCxnSpPr>
          <p:cNvPr id="59" name="Straight Arrow Connector 58"/>
          <p:cNvCxnSpPr>
            <a:stCxn id="56" idx="2"/>
            <a:endCxn id="78" idx="0"/>
          </p:cNvCxnSpPr>
          <p:nvPr/>
        </p:nvCxnSpPr>
        <p:spPr>
          <a:xfrm>
            <a:off x="1605652" y="4501404"/>
            <a:ext cx="0" cy="404060"/>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rot="5400000">
            <a:off x="5301874" y="4882427"/>
            <a:ext cx="290572" cy="1189489"/>
            <a:chOff x="4220580" y="4670867"/>
            <a:chExt cx="455028" cy="1189489"/>
          </a:xfrm>
          <a:solidFill>
            <a:schemeClr val="bg1"/>
          </a:solidFill>
        </p:grpSpPr>
        <p:sp>
          <p:nvSpPr>
            <p:cNvPr id="73" name="Rectangle 72"/>
            <p:cNvSpPr/>
            <p:nvPr/>
          </p:nvSpPr>
          <p:spPr>
            <a:xfrm rot="16200000">
              <a:off x="3853280" y="5038167"/>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74" name="Rectangle 73"/>
            <p:cNvSpPr/>
            <p:nvPr/>
          </p:nvSpPr>
          <p:spPr>
            <a:xfrm rot="16200000">
              <a:off x="3898427" y="5087976"/>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75" name="Rectangle 74"/>
            <p:cNvSpPr/>
            <p:nvPr/>
          </p:nvSpPr>
          <p:spPr>
            <a:xfrm rot="16200000">
              <a:off x="3943574" y="5128323"/>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50000"/>
                      <a:lumOff val="50000"/>
                    </a:schemeClr>
                  </a:solidFill>
                </a:rPr>
                <a:t>VIM</a:t>
              </a:r>
              <a:endParaRPr lang="en-US">
                <a:solidFill>
                  <a:schemeClr val="tx1">
                    <a:lumMod val="50000"/>
                    <a:lumOff val="50000"/>
                  </a:schemeClr>
                </a:solidFill>
              </a:endParaRPr>
            </a:p>
          </p:txBody>
        </p:sp>
      </p:grpSp>
      <p:sp>
        <p:nvSpPr>
          <p:cNvPr id="61" name="Oval 60"/>
          <p:cNvSpPr/>
          <p:nvPr/>
        </p:nvSpPr>
        <p:spPr>
          <a:xfrm>
            <a:off x="4311164" y="5657109"/>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62" name="Oval 61"/>
          <p:cNvSpPr/>
          <p:nvPr/>
        </p:nvSpPr>
        <p:spPr>
          <a:xfrm>
            <a:off x="6494969" y="5563690"/>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63" name="Oval 62"/>
          <p:cNvSpPr/>
          <p:nvPr/>
        </p:nvSpPr>
        <p:spPr>
          <a:xfrm>
            <a:off x="6257995" y="5834713"/>
            <a:ext cx="236974" cy="2369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bg1">
                    <a:lumMod val="65000"/>
                  </a:schemeClr>
                </a:solidFill>
              </a:rPr>
              <a:t>NF</a:t>
            </a:r>
            <a:endParaRPr lang="en-US" sz="1000">
              <a:solidFill>
                <a:schemeClr val="bg1">
                  <a:lumMod val="65000"/>
                </a:schemeClr>
              </a:solidFill>
            </a:endParaRPr>
          </a:p>
        </p:txBody>
      </p:sp>
      <p:sp>
        <p:nvSpPr>
          <p:cNvPr id="64" name="Rectangle 63"/>
          <p:cNvSpPr/>
          <p:nvPr/>
        </p:nvSpPr>
        <p:spPr>
          <a:xfrm>
            <a:off x="3168936" y="4342972"/>
            <a:ext cx="682090" cy="7233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smtClean="0">
                <a:solidFill>
                  <a:schemeClr val="tx1">
                    <a:lumMod val="50000"/>
                    <a:lumOff val="50000"/>
                  </a:schemeClr>
                </a:solidFill>
              </a:rPr>
              <a:t>Gatekeeper</a:t>
            </a:r>
            <a:endParaRPr lang="en-US" sz="1050">
              <a:solidFill>
                <a:schemeClr val="tx1">
                  <a:lumMod val="50000"/>
                  <a:lumOff val="50000"/>
                </a:schemeClr>
              </a:solidFill>
            </a:endParaRPr>
          </a:p>
        </p:txBody>
      </p:sp>
      <p:sp>
        <p:nvSpPr>
          <p:cNvPr id="65" name="Rectangle 64"/>
          <p:cNvSpPr/>
          <p:nvPr/>
        </p:nvSpPr>
        <p:spPr>
          <a:xfrm>
            <a:off x="3937885" y="1903769"/>
            <a:ext cx="6442970" cy="3159109"/>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rgbClr val="FF0000"/>
                </a:solidFill>
              </a:rPr>
              <a:t>Extended</a:t>
            </a:r>
            <a:r>
              <a:rPr lang="en-US" sz="1600" dirty="0" smtClean="0">
                <a:solidFill>
                  <a:schemeClr val="tx1">
                    <a:lumMod val="50000"/>
                    <a:lumOff val="50000"/>
                  </a:schemeClr>
                </a:solidFill>
              </a:rPr>
              <a:t> MANO Framework</a:t>
            </a:r>
            <a:endParaRPr lang="en-US" sz="1600" dirty="0">
              <a:solidFill>
                <a:schemeClr val="tx1">
                  <a:lumMod val="50000"/>
                  <a:lumOff val="50000"/>
                </a:schemeClr>
              </a:solidFill>
            </a:endParaRPr>
          </a:p>
        </p:txBody>
      </p:sp>
      <p:sp>
        <p:nvSpPr>
          <p:cNvPr id="66" name="Rectangle 65"/>
          <p:cNvSpPr/>
          <p:nvPr/>
        </p:nvSpPr>
        <p:spPr>
          <a:xfrm>
            <a:off x="10481402" y="1913981"/>
            <a:ext cx="955315" cy="31612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smtClean="0">
                <a:solidFill>
                  <a:schemeClr val="tx1">
                    <a:lumMod val="50000"/>
                    <a:lumOff val="50000"/>
                  </a:schemeClr>
                </a:solidFill>
              </a:rPr>
              <a:t>Repositories</a:t>
            </a:r>
            <a:endParaRPr lang="en-US" sz="1400">
              <a:solidFill>
                <a:schemeClr val="tx1">
                  <a:lumMod val="50000"/>
                  <a:lumOff val="50000"/>
                </a:schemeClr>
              </a:solidFill>
            </a:endParaRPr>
          </a:p>
        </p:txBody>
      </p:sp>
      <p:cxnSp>
        <p:nvCxnSpPr>
          <p:cNvPr id="67" name="Elbow Connector 66"/>
          <p:cNvCxnSpPr>
            <a:stCxn id="78" idx="3"/>
            <a:endCxn id="64" idx="1"/>
          </p:cNvCxnSpPr>
          <p:nvPr/>
        </p:nvCxnSpPr>
        <p:spPr>
          <a:xfrm flipV="1">
            <a:off x="2884784" y="4704627"/>
            <a:ext cx="284152" cy="385770"/>
          </a:xfrm>
          <a:prstGeom prst="bentConnector3">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8" name="Elbow Connector 67"/>
          <p:cNvCxnSpPr>
            <a:endCxn id="64" idx="1"/>
          </p:cNvCxnSpPr>
          <p:nvPr/>
        </p:nvCxnSpPr>
        <p:spPr>
          <a:xfrm rot="16200000" flipH="1">
            <a:off x="2589837" y="4125528"/>
            <a:ext cx="629534" cy="528664"/>
          </a:xfrm>
          <a:prstGeom prst="bentConnector2">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479563" y="3930991"/>
            <a:ext cx="0" cy="479224"/>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5400000" flipH="1" flipV="1">
            <a:off x="5530304" y="5102878"/>
            <a:ext cx="252411" cy="418697"/>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1" name="Freeform 5"/>
          <p:cNvSpPr>
            <a:spLocks/>
          </p:cNvSpPr>
          <p:nvPr/>
        </p:nvSpPr>
        <p:spPr bwMode="auto">
          <a:xfrm>
            <a:off x="3370985" y="5513779"/>
            <a:ext cx="819197" cy="539321"/>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600">
              <a:solidFill>
                <a:schemeClr val="tx1">
                  <a:lumMod val="50000"/>
                  <a:lumOff val="50000"/>
                </a:schemeClr>
              </a:solidFill>
              <a:latin typeface="+mn-lt"/>
            </a:endParaRPr>
          </a:p>
        </p:txBody>
      </p:sp>
      <p:sp>
        <p:nvSpPr>
          <p:cNvPr id="72" name="Freeform 5"/>
          <p:cNvSpPr>
            <a:spLocks/>
          </p:cNvSpPr>
          <p:nvPr/>
        </p:nvSpPr>
        <p:spPr bwMode="auto">
          <a:xfrm>
            <a:off x="6866394" y="5528105"/>
            <a:ext cx="819197" cy="539321"/>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600">
              <a:solidFill>
                <a:schemeClr val="tx1">
                  <a:lumMod val="50000"/>
                  <a:lumOff val="50000"/>
                </a:schemeClr>
              </a:solidFill>
              <a:latin typeface="+mn-lt"/>
            </a:endParaRPr>
          </a:p>
        </p:txBody>
      </p:sp>
      <p:sp>
        <p:nvSpPr>
          <p:cNvPr id="14" name="Magnetic Disk 13"/>
          <p:cNvSpPr/>
          <p:nvPr/>
        </p:nvSpPr>
        <p:spPr>
          <a:xfrm>
            <a:off x="10560916" y="2204565"/>
            <a:ext cx="775253" cy="509629"/>
          </a:xfrm>
          <a:prstGeom prst="flowChartMagneticDisk">
            <a:avLst/>
          </a:prstGeom>
          <a:solidFill>
            <a:schemeClr val="bg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lumMod val="50000"/>
                    <a:lumOff val="50000"/>
                  </a:schemeClr>
                </a:solidFill>
              </a:rPr>
              <a:t>Infra</a:t>
            </a:r>
            <a:endParaRPr lang="en-US" sz="1600">
              <a:solidFill>
                <a:schemeClr val="tx1">
                  <a:lumMod val="50000"/>
                  <a:lumOff val="50000"/>
                </a:schemeClr>
              </a:solidFill>
            </a:endParaRPr>
          </a:p>
        </p:txBody>
      </p:sp>
      <p:sp>
        <p:nvSpPr>
          <p:cNvPr id="82" name="Magnetic Disk 81"/>
          <p:cNvSpPr/>
          <p:nvPr/>
        </p:nvSpPr>
        <p:spPr>
          <a:xfrm>
            <a:off x="10560916" y="2767954"/>
            <a:ext cx="775253" cy="509629"/>
          </a:xfrm>
          <a:prstGeom prst="flowChartMagneticDisk">
            <a:avLst/>
          </a:prstGeom>
          <a:solidFill>
            <a:schemeClr val="bg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lumMod val="50000"/>
                    <a:lumOff val="50000"/>
                  </a:schemeClr>
                </a:solidFill>
              </a:rPr>
              <a:t>NF</a:t>
            </a:r>
            <a:endParaRPr lang="en-US" sz="1600">
              <a:solidFill>
                <a:schemeClr val="tx1">
                  <a:lumMod val="50000"/>
                  <a:lumOff val="50000"/>
                </a:schemeClr>
              </a:solidFill>
            </a:endParaRPr>
          </a:p>
        </p:txBody>
      </p:sp>
      <p:sp>
        <p:nvSpPr>
          <p:cNvPr id="83" name="Magnetic Disk 82"/>
          <p:cNvSpPr/>
          <p:nvPr/>
        </p:nvSpPr>
        <p:spPr>
          <a:xfrm>
            <a:off x="10560916" y="3331343"/>
            <a:ext cx="775253" cy="509629"/>
          </a:xfrm>
          <a:prstGeom prst="flowChartMagneticDisk">
            <a:avLst/>
          </a:prstGeom>
          <a:solidFill>
            <a:schemeClr val="bg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Services</a:t>
            </a:r>
            <a:endParaRPr lang="en-US" sz="1400">
              <a:solidFill>
                <a:schemeClr val="tx1">
                  <a:lumMod val="50000"/>
                  <a:lumOff val="50000"/>
                </a:schemeClr>
              </a:solidFill>
            </a:endParaRPr>
          </a:p>
        </p:txBody>
      </p:sp>
      <p:sp>
        <p:nvSpPr>
          <p:cNvPr id="84" name="Magnetic Disk 83"/>
          <p:cNvSpPr/>
          <p:nvPr/>
        </p:nvSpPr>
        <p:spPr>
          <a:xfrm>
            <a:off x="10560916" y="3894732"/>
            <a:ext cx="775253" cy="509629"/>
          </a:xfrm>
          <a:prstGeom prst="flowChartMagneticDisk">
            <a:avLst/>
          </a:prstGeom>
          <a:solidFill>
            <a:schemeClr val="bg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lumMod val="50000"/>
                    <a:lumOff val="50000"/>
                  </a:schemeClr>
                </a:solidFill>
              </a:rPr>
              <a:t>FSM/SSM</a:t>
            </a:r>
            <a:endParaRPr lang="en-US" sz="1100">
              <a:solidFill>
                <a:schemeClr val="tx1">
                  <a:lumMod val="50000"/>
                  <a:lumOff val="50000"/>
                </a:schemeClr>
              </a:solidFill>
            </a:endParaRPr>
          </a:p>
        </p:txBody>
      </p:sp>
      <p:sp>
        <p:nvSpPr>
          <p:cNvPr id="85" name="Magnetic Disk 84"/>
          <p:cNvSpPr/>
          <p:nvPr/>
        </p:nvSpPr>
        <p:spPr>
          <a:xfrm>
            <a:off x="10560916" y="4458123"/>
            <a:ext cx="775253" cy="509629"/>
          </a:xfrm>
          <a:prstGeom prst="flowChartMagneticDisk">
            <a:avLst/>
          </a:prstGeom>
          <a:solidFill>
            <a:schemeClr val="bg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solidFill>
                  <a:schemeClr val="tx1">
                    <a:lumMod val="50000"/>
                    <a:lumOff val="50000"/>
                  </a:schemeClr>
                </a:solidFill>
              </a:rPr>
              <a:t>Monitoring</a:t>
            </a:r>
            <a:endParaRPr lang="en-US" sz="1000">
              <a:solidFill>
                <a:schemeClr val="tx1">
                  <a:lumMod val="50000"/>
                  <a:lumOff val="50000"/>
                </a:schemeClr>
              </a:solidFill>
            </a:endParaRPr>
          </a:p>
        </p:txBody>
      </p:sp>
      <p:sp>
        <p:nvSpPr>
          <p:cNvPr id="86" name="Rectangle 85"/>
          <p:cNvSpPr/>
          <p:nvPr/>
        </p:nvSpPr>
        <p:spPr>
          <a:xfrm>
            <a:off x="4090285" y="2204564"/>
            <a:ext cx="2898650" cy="2744679"/>
          </a:xfrm>
          <a:prstGeom prst="rect">
            <a:avLst/>
          </a:prstGeom>
          <a:solidFill>
            <a:schemeClr val="bg1"/>
          </a:solid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mtClean="0">
                <a:solidFill>
                  <a:schemeClr val="tx1">
                    <a:lumMod val="50000"/>
                    <a:lumOff val="50000"/>
                  </a:schemeClr>
                </a:solidFill>
              </a:rPr>
              <a:t>NFVO</a:t>
            </a:r>
            <a:endParaRPr lang="en-US" sz="1600">
              <a:solidFill>
                <a:schemeClr val="tx1">
                  <a:lumMod val="50000"/>
                  <a:lumOff val="50000"/>
                </a:schemeClr>
              </a:solidFill>
            </a:endParaRPr>
          </a:p>
        </p:txBody>
      </p:sp>
      <p:sp>
        <p:nvSpPr>
          <p:cNvPr id="87" name="Rectangle 86"/>
          <p:cNvSpPr/>
          <p:nvPr/>
        </p:nvSpPr>
        <p:spPr>
          <a:xfrm>
            <a:off x="7090566" y="2204563"/>
            <a:ext cx="2234038" cy="2744680"/>
          </a:xfrm>
          <a:prstGeom prst="rect">
            <a:avLst/>
          </a:prstGeom>
          <a:solidFill>
            <a:schemeClr val="bg1"/>
          </a:solid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mtClean="0">
                <a:solidFill>
                  <a:schemeClr val="tx1">
                    <a:lumMod val="50000"/>
                    <a:lumOff val="50000"/>
                  </a:schemeClr>
                </a:solidFill>
              </a:rPr>
              <a:t>VNFM</a:t>
            </a:r>
            <a:endParaRPr lang="en-US" sz="1600">
              <a:solidFill>
                <a:schemeClr val="tx1">
                  <a:lumMod val="50000"/>
                  <a:lumOff val="50000"/>
                </a:schemeClr>
              </a:solidFill>
            </a:endParaRPr>
          </a:p>
        </p:txBody>
      </p:sp>
      <p:sp>
        <p:nvSpPr>
          <p:cNvPr id="88" name="Rectangle 87"/>
          <p:cNvSpPr/>
          <p:nvPr/>
        </p:nvSpPr>
        <p:spPr>
          <a:xfrm rot="16200000">
            <a:off x="8566988" y="3149329"/>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Information Management</a:t>
            </a:r>
            <a:endParaRPr lang="en-US" sz="1200">
              <a:solidFill>
                <a:schemeClr val="tx1">
                  <a:lumMod val="50000"/>
                  <a:lumOff val="50000"/>
                </a:schemeClr>
              </a:solidFill>
            </a:endParaRPr>
          </a:p>
        </p:txBody>
      </p:sp>
      <p:sp>
        <p:nvSpPr>
          <p:cNvPr id="89" name="Rectangle 88"/>
          <p:cNvSpPr/>
          <p:nvPr/>
        </p:nvSpPr>
        <p:spPr>
          <a:xfrm rot="16200000">
            <a:off x="8898057" y="3149328"/>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Monitoring Management </a:t>
            </a:r>
            <a:endParaRPr lang="en-US" sz="1200">
              <a:solidFill>
                <a:schemeClr val="tx1">
                  <a:lumMod val="50000"/>
                  <a:lumOff val="50000"/>
                </a:schemeClr>
              </a:solidFill>
            </a:endParaRPr>
          </a:p>
        </p:txBody>
      </p:sp>
      <p:sp>
        <p:nvSpPr>
          <p:cNvPr id="90" name="Rectangle 89"/>
          <p:cNvSpPr/>
          <p:nvPr/>
        </p:nvSpPr>
        <p:spPr>
          <a:xfrm rot="16200000">
            <a:off x="9229126" y="3149327"/>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Other Orchestration Plugins</a:t>
            </a:r>
            <a:endParaRPr lang="en-US" sz="1200">
              <a:solidFill>
                <a:schemeClr val="tx1">
                  <a:lumMod val="50000"/>
                  <a:lumOff val="50000"/>
                </a:schemeClr>
              </a:solidFill>
            </a:endParaRPr>
          </a:p>
        </p:txBody>
      </p:sp>
      <p:sp>
        <p:nvSpPr>
          <p:cNvPr id="91" name="Rectangle 90"/>
          <p:cNvSpPr/>
          <p:nvPr/>
        </p:nvSpPr>
        <p:spPr>
          <a:xfrm rot="16200000">
            <a:off x="5122659" y="3153135"/>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solidFill>
                  <a:schemeClr val="tx1">
                    <a:lumMod val="50000"/>
                    <a:lumOff val="50000"/>
                  </a:schemeClr>
                </a:solidFill>
              </a:rPr>
              <a:t>Service Manifest Management</a:t>
            </a:r>
            <a:endParaRPr lang="en-US" sz="1100">
              <a:solidFill>
                <a:schemeClr val="tx1">
                  <a:lumMod val="50000"/>
                  <a:lumOff val="50000"/>
                </a:schemeClr>
              </a:solidFill>
            </a:endParaRPr>
          </a:p>
        </p:txBody>
      </p:sp>
      <p:sp>
        <p:nvSpPr>
          <p:cNvPr id="92" name="Rectangle 91"/>
          <p:cNvSpPr/>
          <p:nvPr/>
        </p:nvSpPr>
        <p:spPr>
          <a:xfrm rot="16200000">
            <a:off x="5453728" y="3153134"/>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Conflict Resolution</a:t>
            </a:r>
            <a:endParaRPr lang="en-US" sz="1200">
              <a:solidFill>
                <a:schemeClr val="tx1">
                  <a:lumMod val="50000"/>
                  <a:lumOff val="50000"/>
                </a:schemeClr>
              </a:solidFill>
            </a:endParaRPr>
          </a:p>
        </p:txBody>
      </p:sp>
      <p:sp>
        <p:nvSpPr>
          <p:cNvPr id="93" name="Rectangle 92"/>
          <p:cNvSpPr/>
          <p:nvPr/>
        </p:nvSpPr>
        <p:spPr>
          <a:xfrm rot="16200000">
            <a:off x="5784797" y="3153133"/>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Slice Management</a:t>
            </a:r>
            <a:endParaRPr lang="en-US" sz="1200">
              <a:solidFill>
                <a:schemeClr val="tx1">
                  <a:lumMod val="50000"/>
                  <a:lumOff val="50000"/>
                </a:schemeClr>
              </a:solidFill>
            </a:endParaRPr>
          </a:p>
        </p:txBody>
      </p:sp>
      <p:sp>
        <p:nvSpPr>
          <p:cNvPr id="94" name="Rectangle 93"/>
          <p:cNvSpPr/>
          <p:nvPr/>
        </p:nvSpPr>
        <p:spPr>
          <a:xfrm rot="16200000">
            <a:off x="8138106" y="3145909"/>
            <a:ext cx="1937609" cy="263348"/>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Conflict Resolution</a:t>
            </a:r>
            <a:endParaRPr lang="en-US" sz="1200">
              <a:solidFill>
                <a:schemeClr val="tx1">
                  <a:lumMod val="50000"/>
                  <a:lumOff val="50000"/>
                </a:schemeClr>
              </a:solidFill>
            </a:endParaRPr>
          </a:p>
        </p:txBody>
      </p:sp>
      <p:sp>
        <p:nvSpPr>
          <p:cNvPr id="95" name="Rectangle 94"/>
          <p:cNvSpPr/>
          <p:nvPr/>
        </p:nvSpPr>
        <p:spPr>
          <a:xfrm>
            <a:off x="5053606" y="3586157"/>
            <a:ext cx="838059" cy="6659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Service Lifecycle Execution</a:t>
            </a:r>
            <a:endParaRPr lang="en-US" sz="1100">
              <a:solidFill>
                <a:schemeClr val="tx1">
                  <a:lumMod val="50000"/>
                  <a:lumOff val="50000"/>
                </a:schemeClr>
              </a:solidFill>
            </a:endParaRPr>
          </a:p>
        </p:txBody>
      </p:sp>
      <p:sp>
        <p:nvSpPr>
          <p:cNvPr id="96" name="Rectangle 95"/>
          <p:cNvSpPr/>
          <p:nvPr/>
        </p:nvSpPr>
        <p:spPr>
          <a:xfrm>
            <a:off x="4155688" y="3588519"/>
            <a:ext cx="838059" cy="6659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Service Lifecycle Decision</a:t>
            </a:r>
            <a:endParaRPr lang="en-US" sz="1100">
              <a:solidFill>
                <a:schemeClr val="tx1">
                  <a:lumMod val="50000"/>
                  <a:lumOff val="50000"/>
                </a:schemeClr>
              </a:solidFill>
            </a:endParaRPr>
          </a:p>
        </p:txBody>
      </p:sp>
      <p:sp>
        <p:nvSpPr>
          <p:cNvPr id="99" name="Rectangle 98"/>
          <p:cNvSpPr/>
          <p:nvPr/>
        </p:nvSpPr>
        <p:spPr>
          <a:xfrm>
            <a:off x="8060237" y="3578030"/>
            <a:ext cx="838059" cy="6659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VNF Lifecycle Execution</a:t>
            </a:r>
            <a:endParaRPr lang="en-US" sz="1100">
              <a:solidFill>
                <a:schemeClr val="tx1">
                  <a:lumMod val="50000"/>
                  <a:lumOff val="50000"/>
                </a:schemeClr>
              </a:solidFill>
            </a:endParaRPr>
          </a:p>
        </p:txBody>
      </p:sp>
      <p:sp>
        <p:nvSpPr>
          <p:cNvPr id="100" name="Rectangle 99"/>
          <p:cNvSpPr/>
          <p:nvPr/>
        </p:nvSpPr>
        <p:spPr>
          <a:xfrm>
            <a:off x="7162319" y="3580392"/>
            <a:ext cx="838059" cy="6659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VNF Lifecycle Decision</a:t>
            </a:r>
            <a:endParaRPr lang="en-US" sz="1100">
              <a:solidFill>
                <a:schemeClr val="tx1">
                  <a:lumMod val="50000"/>
                  <a:lumOff val="50000"/>
                </a:schemeClr>
              </a:solidFill>
            </a:endParaRPr>
          </a:p>
        </p:txBody>
      </p:sp>
      <p:sp>
        <p:nvSpPr>
          <p:cNvPr id="102" name="Rectangle 101"/>
          <p:cNvSpPr/>
          <p:nvPr/>
        </p:nvSpPr>
        <p:spPr>
          <a:xfrm>
            <a:off x="5048316" y="3172614"/>
            <a:ext cx="838059" cy="2999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lumMod val="50000"/>
                    <a:lumOff val="50000"/>
                  </a:schemeClr>
                </a:solidFill>
              </a:rPr>
              <a:t>Message Broker</a:t>
            </a:r>
          </a:p>
        </p:txBody>
      </p:sp>
      <p:sp>
        <p:nvSpPr>
          <p:cNvPr id="103" name="Rectangle 102"/>
          <p:cNvSpPr/>
          <p:nvPr/>
        </p:nvSpPr>
        <p:spPr>
          <a:xfrm>
            <a:off x="4150398" y="3174976"/>
            <a:ext cx="838059" cy="2999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tx1">
                    <a:lumMod val="50000"/>
                    <a:lumOff val="50000"/>
                  </a:schemeClr>
                </a:solidFill>
              </a:rPr>
              <a:t>Message Broker</a:t>
            </a:r>
            <a:endParaRPr lang="en-US" sz="1000">
              <a:solidFill>
                <a:schemeClr val="tx1">
                  <a:lumMod val="50000"/>
                  <a:lumOff val="50000"/>
                </a:schemeClr>
              </a:solidFill>
            </a:endParaRPr>
          </a:p>
        </p:txBody>
      </p:sp>
      <p:sp>
        <p:nvSpPr>
          <p:cNvPr id="104" name="Rectangle 103"/>
          <p:cNvSpPr/>
          <p:nvPr/>
        </p:nvSpPr>
        <p:spPr>
          <a:xfrm>
            <a:off x="8054947" y="3164487"/>
            <a:ext cx="838059" cy="2999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lumMod val="50000"/>
                    <a:lumOff val="50000"/>
                  </a:schemeClr>
                </a:solidFill>
              </a:rPr>
              <a:t>Message Broker</a:t>
            </a:r>
          </a:p>
        </p:txBody>
      </p:sp>
      <p:sp>
        <p:nvSpPr>
          <p:cNvPr id="105" name="Rectangle 104"/>
          <p:cNvSpPr/>
          <p:nvPr/>
        </p:nvSpPr>
        <p:spPr>
          <a:xfrm>
            <a:off x="7157029" y="3166849"/>
            <a:ext cx="838059" cy="2999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lumMod val="50000"/>
                    <a:lumOff val="50000"/>
                  </a:schemeClr>
                </a:solidFill>
              </a:rPr>
              <a:t>Message Broker</a:t>
            </a:r>
          </a:p>
        </p:txBody>
      </p:sp>
      <p:sp>
        <p:nvSpPr>
          <p:cNvPr id="106" name="Rectangle 105"/>
          <p:cNvSpPr/>
          <p:nvPr/>
        </p:nvSpPr>
        <p:spPr>
          <a:xfrm>
            <a:off x="4150399" y="26390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1</a:t>
            </a:r>
            <a:endParaRPr lang="en-US" sz="800" baseline="-25000">
              <a:solidFill>
                <a:schemeClr val="bg1"/>
              </a:solidFill>
            </a:endParaRPr>
          </a:p>
        </p:txBody>
      </p:sp>
      <p:sp>
        <p:nvSpPr>
          <p:cNvPr id="107" name="Rectangle 106"/>
          <p:cNvSpPr/>
          <p:nvPr/>
        </p:nvSpPr>
        <p:spPr>
          <a:xfrm>
            <a:off x="4449364" y="26390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2</a:t>
            </a:r>
            <a:endParaRPr lang="en-US" sz="800" baseline="-25000">
              <a:solidFill>
                <a:schemeClr val="bg1"/>
              </a:solidFill>
            </a:endParaRPr>
          </a:p>
        </p:txBody>
      </p:sp>
      <p:sp>
        <p:nvSpPr>
          <p:cNvPr id="108" name="Rectangle 107"/>
          <p:cNvSpPr/>
          <p:nvPr/>
        </p:nvSpPr>
        <p:spPr>
          <a:xfrm>
            <a:off x="4748330" y="26390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err="1" smtClean="0">
                <a:solidFill>
                  <a:schemeClr val="bg1"/>
                </a:solidFill>
              </a:rPr>
              <a:t>SSM</a:t>
            </a:r>
            <a:r>
              <a:rPr lang="en-US" sz="800" baseline="-25000" err="1" smtClean="0">
                <a:solidFill>
                  <a:schemeClr val="bg1"/>
                </a:solidFill>
              </a:rPr>
              <a:t>n</a:t>
            </a:r>
            <a:endParaRPr lang="en-US" sz="800" baseline="-25000">
              <a:solidFill>
                <a:schemeClr val="bg1"/>
              </a:solidFill>
            </a:endParaRPr>
          </a:p>
        </p:txBody>
      </p:sp>
      <p:sp>
        <p:nvSpPr>
          <p:cNvPr id="109" name="Rectangle 108"/>
          <p:cNvSpPr/>
          <p:nvPr/>
        </p:nvSpPr>
        <p:spPr>
          <a:xfrm>
            <a:off x="5051390" y="26366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1</a:t>
            </a:r>
            <a:endParaRPr lang="en-US" sz="800" baseline="-25000">
              <a:solidFill>
                <a:schemeClr val="bg1"/>
              </a:solidFill>
            </a:endParaRPr>
          </a:p>
        </p:txBody>
      </p:sp>
      <p:sp>
        <p:nvSpPr>
          <p:cNvPr id="110" name="Rectangle 109"/>
          <p:cNvSpPr/>
          <p:nvPr/>
        </p:nvSpPr>
        <p:spPr>
          <a:xfrm>
            <a:off x="5350355" y="26366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2</a:t>
            </a:r>
            <a:endParaRPr lang="en-US" sz="800" baseline="-25000">
              <a:solidFill>
                <a:schemeClr val="bg1"/>
              </a:solidFill>
            </a:endParaRPr>
          </a:p>
        </p:txBody>
      </p:sp>
      <p:sp>
        <p:nvSpPr>
          <p:cNvPr id="111" name="Rectangle 110"/>
          <p:cNvSpPr/>
          <p:nvPr/>
        </p:nvSpPr>
        <p:spPr>
          <a:xfrm>
            <a:off x="5649321" y="26366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err="1" smtClean="0">
                <a:solidFill>
                  <a:schemeClr val="bg1"/>
                </a:solidFill>
              </a:rPr>
              <a:t>SSM</a:t>
            </a:r>
            <a:r>
              <a:rPr lang="en-US" sz="800" baseline="-25000" err="1" smtClean="0">
                <a:solidFill>
                  <a:schemeClr val="bg1"/>
                </a:solidFill>
              </a:rPr>
              <a:t>n</a:t>
            </a:r>
            <a:endParaRPr lang="en-US" sz="800" baseline="-25000">
              <a:solidFill>
                <a:schemeClr val="bg1"/>
              </a:solidFill>
            </a:endParaRPr>
          </a:p>
        </p:txBody>
      </p:sp>
      <p:sp>
        <p:nvSpPr>
          <p:cNvPr id="112" name="Rectangle 111"/>
          <p:cNvSpPr/>
          <p:nvPr/>
        </p:nvSpPr>
        <p:spPr>
          <a:xfrm>
            <a:off x="7157029" y="26388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1</a:t>
            </a:r>
            <a:endParaRPr lang="en-US" sz="800" baseline="-25000">
              <a:solidFill>
                <a:schemeClr val="bg1"/>
              </a:solidFill>
            </a:endParaRPr>
          </a:p>
        </p:txBody>
      </p:sp>
      <p:sp>
        <p:nvSpPr>
          <p:cNvPr id="113" name="Rectangle 112"/>
          <p:cNvSpPr/>
          <p:nvPr/>
        </p:nvSpPr>
        <p:spPr>
          <a:xfrm>
            <a:off x="7455994" y="26388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2</a:t>
            </a:r>
            <a:endParaRPr lang="en-US" sz="800" baseline="-25000">
              <a:solidFill>
                <a:schemeClr val="bg1"/>
              </a:solidFill>
            </a:endParaRPr>
          </a:p>
        </p:txBody>
      </p:sp>
      <p:sp>
        <p:nvSpPr>
          <p:cNvPr id="114" name="Rectangle 113"/>
          <p:cNvSpPr/>
          <p:nvPr/>
        </p:nvSpPr>
        <p:spPr>
          <a:xfrm>
            <a:off x="7754960" y="2638802"/>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err="1" smtClean="0">
                <a:solidFill>
                  <a:schemeClr val="bg1"/>
                </a:solidFill>
              </a:rPr>
              <a:t>SSM</a:t>
            </a:r>
            <a:r>
              <a:rPr lang="en-US" sz="800" baseline="-25000" err="1" smtClean="0">
                <a:solidFill>
                  <a:schemeClr val="bg1"/>
                </a:solidFill>
              </a:rPr>
              <a:t>n</a:t>
            </a:r>
            <a:endParaRPr lang="en-US" sz="800" baseline="-25000">
              <a:solidFill>
                <a:schemeClr val="bg1"/>
              </a:solidFill>
            </a:endParaRPr>
          </a:p>
        </p:txBody>
      </p:sp>
      <p:sp>
        <p:nvSpPr>
          <p:cNvPr id="115" name="Rectangle 114"/>
          <p:cNvSpPr/>
          <p:nvPr/>
        </p:nvSpPr>
        <p:spPr>
          <a:xfrm>
            <a:off x="8058020" y="26364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1</a:t>
            </a:r>
            <a:endParaRPr lang="en-US" sz="800" baseline="-25000">
              <a:solidFill>
                <a:schemeClr val="bg1"/>
              </a:solidFill>
            </a:endParaRPr>
          </a:p>
        </p:txBody>
      </p:sp>
      <p:sp>
        <p:nvSpPr>
          <p:cNvPr id="116" name="Rectangle 115"/>
          <p:cNvSpPr/>
          <p:nvPr/>
        </p:nvSpPr>
        <p:spPr>
          <a:xfrm>
            <a:off x="8356985" y="26364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solidFill>
              </a:rPr>
              <a:t>SSM</a:t>
            </a:r>
            <a:r>
              <a:rPr lang="en-US" sz="800" baseline="-25000" smtClean="0">
                <a:solidFill>
                  <a:schemeClr val="bg1"/>
                </a:solidFill>
              </a:rPr>
              <a:t>2</a:t>
            </a:r>
            <a:endParaRPr lang="en-US" sz="800" baseline="-25000">
              <a:solidFill>
                <a:schemeClr val="bg1"/>
              </a:solidFill>
            </a:endParaRPr>
          </a:p>
        </p:txBody>
      </p:sp>
      <p:sp>
        <p:nvSpPr>
          <p:cNvPr id="117" name="Rectangle 116"/>
          <p:cNvSpPr/>
          <p:nvPr/>
        </p:nvSpPr>
        <p:spPr>
          <a:xfrm>
            <a:off x="8655951" y="2636441"/>
            <a:ext cx="241237" cy="4624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err="1" smtClean="0">
                <a:solidFill>
                  <a:schemeClr val="bg1"/>
                </a:solidFill>
              </a:rPr>
              <a:t>SSM</a:t>
            </a:r>
            <a:r>
              <a:rPr lang="en-US" sz="800" baseline="-25000" err="1" smtClean="0">
                <a:solidFill>
                  <a:schemeClr val="bg1"/>
                </a:solidFill>
              </a:rPr>
              <a:t>n</a:t>
            </a:r>
            <a:endParaRPr lang="en-US" sz="800" baseline="-25000">
              <a:solidFill>
                <a:schemeClr val="bg1"/>
              </a:solidFill>
            </a:endParaRPr>
          </a:p>
        </p:txBody>
      </p:sp>
      <p:sp>
        <p:nvSpPr>
          <p:cNvPr id="118" name="Rectangle 117"/>
          <p:cNvSpPr/>
          <p:nvPr/>
        </p:nvSpPr>
        <p:spPr>
          <a:xfrm>
            <a:off x="4144720" y="4324712"/>
            <a:ext cx="6184885" cy="22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tx1">
                    <a:lumMod val="50000"/>
                    <a:lumOff val="50000"/>
                  </a:schemeClr>
                </a:solidFill>
              </a:rPr>
              <a:t>Message Broker</a:t>
            </a:r>
            <a:endParaRPr lang="en-US" sz="1000">
              <a:solidFill>
                <a:schemeClr val="tx1">
                  <a:lumMod val="50000"/>
                  <a:lumOff val="50000"/>
                </a:schemeClr>
              </a:solidFill>
            </a:endParaRPr>
          </a:p>
        </p:txBody>
      </p:sp>
      <p:sp>
        <p:nvSpPr>
          <p:cNvPr id="119" name="Rectangle 118"/>
          <p:cNvSpPr/>
          <p:nvPr/>
        </p:nvSpPr>
        <p:spPr>
          <a:xfrm>
            <a:off x="4155688" y="4614828"/>
            <a:ext cx="2783125" cy="276755"/>
          </a:xfrm>
          <a:prstGeom prst="rect">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r>
              <a:rPr lang="en-US" sz="1000" smtClean="0">
                <a:solidFill>
                  <a:schemeClr val="tx1">
                    <a:lumMod val="50000"/>
                    <a:lumOff val="50000"/>
                  </a:schemeClr>
                </a:solidFill>
              </a:rPr>
              <a:t>Infrastructure Abstraction</a:t>
            </a:r>
            <a:endParaRPr lang="en-US" sz="1000">
              <a:solidFill>
                <a:schemeClr val="tx1">
                  <a:lumMod val="50000"/>
                  <a:lumOff val="50000"/>
                </a:schemeClr>
              </a:solidFill>
            </a:endParaRPr>
          </a:p>
        </p:txBody>
      </p:sp>
      <p:sp>
        <p:nvSpPr>
          <p:cNvPr id="120" name="Rectangle 119"/>
          <p:cNvSpPr/>
          <p:nvPr/>
        </p:nvSpPr>
        <p:spPr>
          <a:xfrm>
            <a:off x="5649099" y="4655350"/>
            <a:ext cx="1229557" cy="1687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tx1">
                    <a:lumMod val="50000"/>
                    <a:lumOff val="50000"/>
                  </a:schemeClr>
                </a:solidFill>
              </a:rPr>
              <a:t>Infrastructure Adaptor</a:t>
            </a:r>
            <a:endParaRPr lang="en-US" sz="1000">
              <a:solidFill>
                <a:schemeClr val="tx1">
                  <a:lumMod val="50000"/>
                  <a:lumOff val="50000"/>
                </a:schemeClr>
              </a:solidFill>
            </a:endParaRPr>
          </a:p>
        </p:txBody>
      </p:sp>
      <p:sp>
        <p:nvSpPr>
          <p:cNvPr id="121" name="Rectangle 120"/>
          <p:cNvSpPr/>
          <p:nvPr/>
        </p:nvSpPr>
        <p:spPr>
          <a:xfrm>
            <a:off x="7140181" y="4668843"/>
            <a:ext cx="2098404" cy="1687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smtClean="0">
                <a:solidFill>
                  <a:schemeClr val="tx1">
                    <a:lumMod val="50000"/>
                    <a:lumOff val="50000"/>
                  </a:schemeClr>
                </a:solidFill>
              </a:rPr>
              <a:t>VNF Adaptor</a:t>
            </a:r>
            <a:endParaRPr lang="en-US" sz="1000">
              <a:solidFill>
                <a:schemeClr val="tx1">
                  <a:lumMod val="50000"/>
                  <a:lumOff val="50000"/>
                </a:schemeClr>
              </a:solidFill>
            </a:endParaRPr>
          </a:p>
        </p:txBody>
      </p:sp>
      <p:sp>
        <p:nvSpPr>
          <p:cNvPr id="7" name="Rectangular Callout 6"/>
          <p:cNvSpPr/>
          <p:nvPr/>
        </p:nvSpPr>
        <p:spPr>
          <a:xfrm>
            <a:off x="381056" y="1487061"/>
            <a:ext cx="2612802" cy="1280893"/>
          </a:xfrm>
          <a:prstGeom prst="wedgeRectCallout">
            <a:avLst>
              <a:gd name="adj1" fmla="val 63033"/>
              <a:gd name="adj2" fmla="val 182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 Receives service packages via the GK from the SDK</a:t>
            </a:r>
            <a:endParaRPr lang="en-GB" dirty="0"/>
          </a:p>
        </p:txBody>
      </p:sp>
      <p:sp>
        <p:nvSpPr>
          <p:cNvPr id="97" name="Rectangular Callout 96"/>
          <p:cNvSpPr/>
          <p:nvPr/>
        </p:nvSpPr>
        <p:spPr>
          <a:xfrm>
            <a:off x="8473976" y="102191"/>
            <a:ext cx="3317966" cy="1280893"/>
          </a:xfrm>
          <a:prstGeom prst="wedgeRectCallout">
            <a:avLst>
              <a:gd name="adj1" fmla="val -129591"/>
              <a:gd name="adj2" fmla="val 12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r>
              <a:rPr lang="en-GB" dirty="0" smtClean="0"/>
              <a:t>. </a:t>
            </a:r>
            <a:r>
              <a:rPr lang="en-US" dirty="0" smtClean="0"/>
              <a:t>Responsible </a:t>
            </a:r>
            <a:r>
              <a:rPr lang="en-US" dirty="0"/>
              <a:t>for placing, deploying, provisioning, scaling, and managing </a:t>
            </a:r>
            <a:r>
              <a:rPr lang="en-US" dirty="0" smtClean="0"/>
              <a:t>on </a:t>
            </a:r>
            <a:r>
              <a:rPr lang="en-US" dirty="0"/>
              <a:t>existing cloud infrastructure</a:t>
            </a:r>
          </a:p>
        </p:txBody>
      </p:sp>
      <p:sp>
        <p:nvSpPr>
          <p:cNvPr id="98" name="Rectangular Callout 97"/>
          <p:cNvSpPr/>
          <p:nvPr/>
        </p:nvSpPr>
        <p:spPr>
          <a:xfrm>
            <a:off x="8822419" y="5528105"/>
            <a:ext cx="3317966" cy="1280893"/>
          </a:xfrm>
          <a:prstGeom prst="wedgeRectCallout">
            <a:avLst>
              <a:gd name="adj1" fmla="val 8204"/>
              <a:gd name="adj2" fmla="val -102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 </a:t>
            </a:r>
            <a:r>
              <a:rPr lang="en-US" dirty="0" smtClean="0"/>
              <a:t>Provide direct feedback about deployed service to the SDK, using monitoring components</a:t>
            </a:r>
            <a:endParaRPr lang="en-US" dirty="0"/>
          </a:p>
        </p:txBody>
      </p:sp>
    </p:spTree>
    <p:extLst>
      <p:ext uri="{BB962C8B-B14F-4D97-AF65-F5344CB8AC3E}">
        <p14:creationId xmlns:p14="http://schemas.microsoft.com/office/powerpoint/2010/main" val="1824357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7" grpId="0" animBg="1"/>
      <p:bldP spid="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8" name="Straight Connector 197"/>
          <p:cNvCxnSpPr/>
          <p:nvPr/>
        </p:nvCxnSpPr>
        <p:spPr>
          <a:xfrm flipH="1">
            <a:off x="6432868" y="2780414"/>
            <a:ext cx="3044507" cy="106288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043185" y="3239510"/>
            <a:ext cx="2993318" cy="70565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199" y="365126"/>
            <a:ext cx="11018003" cy="836146"/>
          </a:xfrm>
        </p:spPr>
        <p:txBody>
          <a:bodyPr>
            <a:normAutofit/>
          </a:bodyPr>
          <a:lstStyle/>
          <a:p>
            <a:r>
              <a:rPr lang="en-US" dirty="0" smtClean="0"/>
              <a:t>Service Platform Architecture </a:t>
            </a:r>
            <a:r>
              <a:rPr lang="mr-IN" dirty="0" smtClean="0"/>
              <a:t>–</a:t>
            </a:r>
            <a:r>
              <a:rPr lang="en-US" dirty="0" smtClean="0"/>
              <a:t> </a:t>
            </a:r>
            <a:r>
              <a:rPr lang="en-US" dirty="0" err="1" smtClean="0"/>
              <a:t>microservices</a:t>
            </a:r>
            <a:endParaRPr lang="en-US" dirty="0"/>
          </a:p>
        </p:txBody>
      </p:sp>
      <p:sp>
        <p:nvSpPr>
          <p:cNvPr id="3" name="Content Placeholder 2"/>
          <p:cNvSpPr>
            <a:spLocks noGrp="1"/>
          </p:cNvSpPr>
          <p:nvPr>
            <p:ph idx="1"/>
          </p:nvPr>
        </p:nvSpPr>
        <p:spPr/>
        <p:txBody>
          <a:bodyPr/>
          <a:lstStyle/>
          <a:p>
            <a:r>
              <a:rPr lang="en-US" dirty="0"/>
              <a:t>Micro-service based architecture based on </a:t>
            </a:r>
            <a:r>
              <a:rPr lang="en-US" dirty="0" smtClean="0"/>
              <a:t>Docker containers</a:t>
            </a:r>
            <a:endParaRPr lang="en-US" dirty="0"/>
          </a:p>
        </p:txBody>
      </p:sp>
      <p:sp>
        <p:nvSpPr>
          <p:cNvPr id="55" name="3 Marcador de número de diapositiva"/>
          <p:cNvSpPr>
            <a:spLocks noGrp="1"/>
          </p:cNvSpPr>
          <p:nvPr>
            <p:ph type="sldNum" sz="quarter" idx="4294967295"/>
          </p:nvPr>
        </p:nvSpPr>
        <p:spPr>
          <a:xfrm>
            <a:off x="0" y="6356350"/>
            <a:ext cx="2743200" cy="365125"/>
          </a:xfrm>
        </p:spPr>
        <p:txBody>
          <a:bodyPr/>
          <a:lstStyle/>
          <a:p>
            <a:pPr algn="l"/>
            <a:fld id="{F36D9EE6-BE68-AA43-800B-9255F837AE64}" type="slidenum">
              <a:rPr lang="en-US" smtClean="0"/>
              <a:pPr algn="l"/>
              <a:t>22</a:t>
            </a:fld>
            <a:endParaRPr lang="en-US"/>
          </a:p>
        </p:txBody>
      </p:sp>
      <p:grpSp>
        <p:nvGrpSpPr>
          <p:cNvPr id="2060" name="Group 2059"/>
          <p:cNvGrpSpPr/>
          <p:nvPr/>
        </p:nvGrpSpPr>
        <p:grpSpPr>
          <a:xfrm>
            <a:off x="5036503" y="3709473"/>
            <a:ext cx="1577129" cy="1006713"/>
            <a:chOff x="5052271" y="4043217"/>
            <a:chExt cx="1577129" cy="100671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2271" y="4131739"/>
              <a:ext cx="1577129" cy="918191"/>
            </a:xfrm>
            <a:prstGeom prst="rect">
              <a:avLst/>
            </a:prstGeom>
          </p:spPr>
        </p:pic>
        <p:sp>
          <p:nvSpPr>
            <p:cNvPr id="2048" name="Rectangle 2047"/>
            <p:cNvSpPr/>
            <p:nvPr/>
          </p:nvSpPr>
          <p:spPr>
            <a:xfrm>
              <a:off x="5353050" y="4043217"/>
              <a:ext cx="820949"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RabbitMQ</a:t>
              </a:r>
              <a:endParaRPr lang="en-US" sz="1400" b="1"/>
            </a:p>
          </p:txBody>
        </p:sp>
      </p:grpSp>
      <p:grpSp>
        <p:nvGrpSpPr>
          <p:cNvPr id="2055" name="Group 2054"/>
          <p:cNvGrpSpPr/>
          <p:nvPr/>
        </p:nvGrpSpPr>
        <p:grpSpPr>
          <a:xfrm>
            <a:off x="7019499" y="2634297"/>
            <a:ext cx="1577129" cy="1006713"/>
            <a:chOff x="6629400" y="2183671"/>
            <a:chExt cx="1577129" cy="1006713"/>
          </a:xfrm>
        </p:grpSpPr>
        <p:pic>
          <p:nvPicPr>
            <p:cNvPr id="157" name="Picture 1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272193"/>
              <a:ext cx="1577129" cy="918191"/>
            </a:xfrm>
            <a:prstGeom prst="rect">
              <a:avLst/>
            </a:prstGeom>
          </p:spPr>
        </p:pic>
        <p:sp>
          <p:nvSpPr>
            <p:cNvPr id="158" name="Rectangle 157"/>
            <p:cNvSpPr/>
            <p:nvPr/>
          </p:nvSpPr>
          <p:spPr>
            <a:xfrm>
              <a:off x="6920654" y="2183671"/>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Infra-abstract</a:t>
              </a:r>
              <a:endParaRPr lang="en-US" sz="1400" b="1"/>
            </a:p>
          </p:txBody>
        </p:sp>
      </p:grpSp>
      <p:grpSp>
        <p:nvGrpSpPr>
          <p:cNvPr id="2052" name="Group 2051"/>
          <p:cNvGrpSpPr/>
          <p:nvPr/>
        </p:nvGrpSpPr>
        <p:grpSpPr>
          <a:xfrm>
            <a:off x="3049280" y="2475194"/>
            <a:ext cx="1577129" cy="1001950"/>
            <a:chOff x="2699596" y="2933693"/>
            <a:chExt cx="1577129" cy="1001950"/>
          </a:xfrm>
        </p:grpSpPr>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596" y="3017452"/>
              <a:ext cx="1577129" cy="918191"/>
            </a:xfrm>
            <a:prstGeom prst="rect">
              <a:avLst/>
            </a:prstGeom>
          </p:spPr>
        </p:pic>
        <p:sp>
          <p:nvSpPr>
            <p:cNvPr id="160" name="Rectangle 159"/>
            <p:cNvSpPr/>
            <p:nvPr/>
          </p:nvSpPr>
          <p:spPr>
            <a:xfrm>
              <a:off x="2990850" y="2933693"/>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SLM</a:t>
              </a:r>
              <a:endParaRPr lang="en-US" sz="1400" b="1"/>
            </a:p>
          </p:txBody>
        </p:sp>
      </p:grpSp>
      <p:grpSp>
        <p:nvGrpSpPr>
          <p:cNvPr id="2049" name="Group 2048"/>
          <p:cNvGrpSpPr/>
          <p:nvPr/>
        </p:nvGrpSpPr>
        <p:grpSpPr>
          <a:xfrm>
            <a:off x="1336694" y="3945169"/>
            <a:ext cx="1577129" cy="1006713"/>
            <a:chOff x="1670896" y="4190708"/>
            <a:chExt cx="1577129" cy="1006713"/>
          </a:xfrm>
        </p:grpSpPr>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896" y="4279230"/>
              <a:ext cx="1577129" cy="918191"/>
            </a:xfrm>
            <a:prstGeom prst="rect">
              <a:avLst/>
            </a:prstGeom>
          </p:spPr>
        </p:pic>
        <p:sp>
          <p:nvSpPr>
            <p:cNvPr id="162" name="Rectangle 161"/>
            <p:cNvSpPr/>
            <p:nvPr/>
          </p:nvSpPr>
          <p:spPr>
            <a:xfrm>
              <a:off x="1962150" y="4190708"/>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GUI</a:t>
              </a:r>
              <a:endParaRPr lang="en-US" sz="1400" b="1"/>
            </a:p>
          </p:txBody>
        </p:sp>
      </p:grpSp>
      <p:grpSp>
        <p:nvGrpSpPr>
          <p:cNvPr id="2062" name="Group 2061"/>
          <p:cNvGrpSpPr/>
          <p:nvPr/>
        </p:nvGrpSpPr>
        <p:grpSpPr>
          <a:xfrm>
            <a:off x="4355363" y="5448955"/>
            <a:ext cx="1577129" cy="1011476"/>
            <a:chOff x="3459374" y="5299114"/>
            <a:chExt cx="1577129" cy="1011476"/>
          </a:xfrm>
        </p:grpSpPr>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374" y="5392399"/>
              <a:ext cx="1577129" cy="918191"/>
            </a:xfrm>
            <a:prstGeom prst="rect">
              <a:avLst/>
            </a:prstGeom>
          </p:spPr>
        </p:pic>
        <p:sp>
          <p:nvSpPr>
            <p:cNvPr id="164" name="Rectangle 163"/>
            <p:cNvSpPr/>
            <p:nvPr/>
          </p:nvSpPr>
          <p:spPr>
            <a:xfrm>
              <a:off x="3750628" y="5299114"/>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Gate-</a:t>
              </a:r>
              <a:br>
                <a:rPr lang="de-DE" sz="1400" b="1" smtClean="0"/>
              </a:br>
              <a:r>
                <a:rPr lang="de-DE" sz="1400" b="1" smtClean="0"/>
                <a:t>keeper</a:t>
              </a:r>
              <a:endParaRPr lang="en-US" sz="1400" b="1"/>
            </a:p>
          </p:txBody>
        </p:sp>
      </p:grpSp>
      <p:grpSp>
        <p:nvGrpSpPr>
          <p:cNvPr id="2059" name="Group 2058"/>
          <p:cNvGrpSpPr/>
          <p:nvPr/>
        </p:nvGrpSpPr>
        <p:grpSpPr>
          <a:xfrm>
            <a:off x="7310753" y="5201066"/>
            <a:ext cx="1577129" cy="1006713"/>
            <a:chOff x="7324725" y="4654712"/>
            <a:chExt cx="1577129" cy="1006713"/>
          </a:xfrm>
        </p:grpSpPr>
        <p:pic>
          <p:nvPicPr>
            <p:cNvPr id="165" name="Picture 1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725" y="4743234"/>
              <a:ext cx="1577129" cy="918191"/>
            </a:xfrm>
            <a:prstGeom prst="rect">
              <a:avLst/>
            </a:prstGeom>
          </p:spPr>
        </p:pic>
        <p:sp>
          <p:nvSpPr>
            <p:cNvPr id="166" name="Rectangle 165"/>
            <p:cNvSpPr/>
            <p:nvPr/>
          </p:nvSpPr>
          <p:spPr>
            <a:xfrm>
              <a:off x="7625504" y="4654712"/>
              <a:ext cx="820949"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Catalogs</a:t>
              </a:r>
              <a:endParaRPr lang="en-US" sz="1400" b="1"/>
            </a:p>
          </p:txBody>
        </p:sp>
      </p:grpSp>
      <p:grpSp>
        <p:nvGrpSpPr>
          <p:cNvPr id="2056" name="Group 2055"/>
          <p:cNvGrpSpPr/>
          <p:nvPr/>
        </p:nvGrpSpPr>
        <p:grpSpPr>
          <a:xfrm>
            <a:off x="9373802" y="3239510"/>
            <a:ext cx="1577129" cy="1006713"/>
            <a:chOff x="9054254" y="3112832"/>
            <a:chExt cx="1577129" cy="1006713"/>
          </a:xfrm>
        </p:grpSpPr>
        <p:pic>
          <p:nvPicPr>
            <p:cNvPr id="169" name="Picture 1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254" y="3201354"/>
              <a:ext cx="1577129" cy="918191"/>
            </a:xfrm>
            <a:prstGeom prst="rect">
              <a:avLst/>
            </a:prstGeom>
          </p:spPr>
        </p:pic>
        <p:sp>
          <p:nvSpPr>
            <p:cNvPr id="170" name="Rectangle 169"/>
            <p:cNvSpPr/>
            <p:nvPr/>
          </p:nvSpPr>
          <p:spPr>
            <a:xfrm>
              <a:off x="9355033" y="3112832"/>
              <a:ext cx="820949"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Monitoring</a:t>
              </a:r>
              <a:endParaRPr lang="en-US" sz="1400" b="1"/>
            </a:p>
          </p:txBody>
        </p:sp>
      </p:grpSp>
      <p:grpSp>
        <p:nvGrpSpPr>
          <p:cNvPr id="2058" name="Group 2057"/>
          <p:cNvGrpSpPr/>
          <p:nvPr/>
        </p:nvGrpSpPr>
        <p:grpSpPr>
          <a:xfrm>
            <a:off x="9373802" y="4547878"/>
            <a:ext cx="1577129" cy="1006713"/>
            <a:chOff x="9206653" y="4450696"/>
            <a:chExt cx="1577129" cy="1006713"/>
          </a:xfrm>
        </p:grpSpPr>
        <p:pic>
          <p:nvPicPr>
            <p:cNvPr id="171" name="Picture 1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53" y="4539218"/>
              <a:ext cx="1577129" cy="918191"/>
            </a:xfrm>
            <a:prstGeom prst="rect">
              <a:avLst/>
            </a:prstGeom>
          </p:spPr>
        </p:pic>
        <p:sp>
          <p:nvSpPr>
            <p:cNvPr id="172" name="Rectangle 171"/>
            <p:cNvSpPr/>
            <p:nvPr/>
          </p:nvSpPr>
          <p:spPr>
            <a:xfrm>
              <a:off x="9507432" y="4450696"/>
              <a:ext cx="820949"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Prome-</a:t>
              </a:r>
            </a:p>
            <a:p>
              <a:pPr algn="ctr"/>
              <a:r>
                <a:rPr lang="de-DE" sz="1400" b="1" smtClean="0"/>
                <a:t>theus</a:t>
              </a:r>
              <a:endParaRPr lang="en-US" sz="1400" b="1"/>
            </a:p>
          </p:txBody>
        </p:sp>
      </p:grpSp>
      <p:grpSp>
        <p:nvGrpSpPr>
          <p:cNvPr id="2057" name="Group 2056"/>
          <p:cNvGrpSpPr/>
          <p:nvPr/>
        </p:nvGrpSpPr>
        <p:grpSpPr>
          <a:xfrm>
            <a:off x="9373801" y="1927577"/>
            <a:ext cx="1577129" cy="1006713"/>
            <a:chOff x="9765507" y="1643587"/>
            <a:chExt cx="1577129" cy="1006713"/>
          </a:xfrm>
        </p:grpSpPr>
        <p:pic>
          <p:nvPicPr>
            <p:cNvPr id="173" name="Picture 1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5507" y="1732109"/>
              <a:ext cx="1577129" cy="918191"/>
            </a:xfrm>
            <a:prstGeom prst="rect">
              <a:avLst/>
            </a:prstGeom>
          </p:spPr>
        </p:pic>
        <p:sp>
          <p:nvSpPr>
            <p:cNvPr id="174" name="Rectangle 173"/>
            <p:cNvSpPr/>
            <p:nvPr/>
          </p:nvSpPr>
          <p:spPr>
            <a:xfrm>
              <a:off x="10066286" y="1643587"/>
              <a:ext cx="820949"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InfluxDB</a:t>
              </a:r>
              <a:endParaRPr lang="en-US" sz="1400" b="1"/>
            </a:p>
          </p:txBody>
        </p:sp>
      </p:grpSp>
      <p:grpSp>
        <p:nvGrpSpPr>
          <p:cNvPr id="2054" name="Group 2053"/>
          <p:cNvGrpSpPr/>
          <p:nvPr/>
        </p:nvGrpSpPr>
        <p:grpSpPr>
          <a:xfrm>
            <a:off x="4855739" y="2004246"/>
            <a:ext cx="1577129" cy="1001950"/>
            <a:chOff x="4190933" y="2107445"/>
            <a:chExt cx="1577129" cy="1001950"/>
          </a:xfrm>
        </p:grpSpPr>
        <p:pic>
          <p:nvPicPr>
            <p:cNvPr id="175" name="Picture 1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33" y="2191204"/>
              <a:ext cx="1577129" cy="918191"/>
            </a:xfrm>
            <a:prstGeom prst="rect">
              <a:avLst/>
            </a:prstGeom>
          </p:spPr>
        </p:pic>
        <p:sp>
          <p:nvSpPr>
            <p:cNvPr id="176" name="Rectangle 175"/>
            <p:cNvSpPr/>
            <p:nvPr/>
          </p:nvSpPr>
          <p:spPr>
            <a:xfrm>
              <a:off x="4482187" y="2107445"/>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MANO</a:t>
              </a:r>
              <a:br>
                <a:rPr lang="de-DE" sz="1400" b="1" smtClean="0"/>
              </a:br>
              <a:r>
                <a:rPr lang="de-DE" sz="1400" b="1" smtClean="0"/>
                <a:t>Base</a:t>
              </a:r>
              <a:endParaRPr lang="en-US" sz="1400" b="1"/>
            </a:p>
          </p:txBody>
        </p:sp>
      </p:grpSp>
      <p:grpSp>
        <p:nvGrpSpPr>
          <p:cNvPr id="2063" name="Group 2062"/>
          <p:cNvGrpSpPr/>
          <p:nvPr/>
        </p:nvGrpSpPr>
        <p:grpSpPr>
          <a:xfrm>
            <a:off x="1306249" y="5366873"/>
            <a:ext cx="1577129" cy="1006713"/>
            <a:chOff x="895060" y="5326568"/>
            <a:chExt cx="1577129" cy="1006713"/>
          </a:xfrm>
        </p:grpSpPr>
        <p:pic>
          <p:nvPicPr>
            <p:cNvPr id="177" name="Picture 1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60" y="5415090"/>
              <a:ext cx="1577129" cy="918191"/>
            </a:xfrm>
            <a:prstGeom prst="rect">
              <a:avLst/>
            </a:prstGeom>
          </p:spPr>
        </p:pic>
        <p:sp>
          <p:nvSpPr>
            <p:cNvPr id="178" name="Rectangle 177"/>
            <p:cNvSpPr/>
            <p:nvPr/>
          </p:nvSpPr>
          <p:spPr>
            <a:xfrm>
              <a:off x="1186314" y="5326568"/>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BSS</a:t>
              </a:r>
              <a:endParaRPr lang="en-US" sz="1400" b="1"/>
            </a:p>
          </p:txBody>
        </p:sp>
      </p:grpSp>
      <p:grpSp>
        <p:nvGrpSpPr>
          <p:cNvPr id="2053" name="Group 2052"/>
          <p:cNvGrpSpPr/>
          <p:nvPr/>
        </p:nvGrpSpPr>
        <p:grpSpPr>
          <a:xfrm>
            <a:off x="635602" y="2353107"/>
            <a:ext cx="1577129" cy="1001950"/>
            <a:chOff x="1003531" y="2099912"/>
            <a:chExt cx="1577129" cy="1001950"/>
          </a:xfrm>
        </p:grpSpPr>
        <p:pic>
          <p:nvPicPr>
            <p:cNvPr id="179" name="Picture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531" y="2183671"/>
              <a:ext cx="1577129" cy="918191"/>
            </a:xfrm>
            <a:prstGeom prst="rect">
              <a:avLst/>
            </a:prstGeom>
          </p:spPr>
        </p:pic>
        <p:sp>
          <p:nvSpPr>
            <p:cNvPr id="180" name="Rectangle 179"/>
            <p:cNvSpPr/>
            <p:nvPr/>
          </p:nvSpPr>
          <p:spPr>
            <a:xfrm>
              <a:off x="1294785" y="2099912"/>
              <a:ext cx="830474" cy="53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smtClean="0"/>
                <a:t>SSM</a:t>
              </a:r>
              <a:endParaRPr lang="en-US" sz="1400" b="1"/>
            </a:p>
          </p:txBody>
        </p:sp>
      </p:grpSp>
      <p:cxnSp>
        <p:nvCxnSpPr>
          <p:cNvPr id="2068" name="Straight Connector 2067"/>
          <p:cNvCxnSpPr/>
          <p:nvPr/>
        </p:nvCxnSpPr>
        <p:spPr>
          <a:xfrm flipH="1" flipV="1">
            <a:off x="4395444" y="3303894"/>
            <a:ext cx="748484" cy="33711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p:cNvCxnSpPr>
            <a:stCxn id="175" idx="2"/>
          </p:cNvCxnSpPr>
          <p:nvPr/>
        </p:nvCxnSpPr>
        <p:spPr>
          <a:xfrm>
            <a:off x="5644304" y="3006196"/>
            <a:ext cx="150603" cy="5422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p:cNvCxnSpPr>
            <a:stCxn id="157" idx="1"/>
          </p:cNvCxnSpPr>
          <p:nvPr/>
        </p:nvCxnSpPr>
        <p:spPr>
          <a:xfrm flipH="1">
            <a:off x="6352506" y="3181915"/>
            <a:ext cx="666993" cy="55530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p:cNvCxnSpPr>
            <a:stCxn id="161" idx="3"/>
          </p:cNvCxnSpPr>
          <p:nvPr/>
        </p:nvCxnSpPr>
        <p:spPr>
          <a:xfrm flipV="1">
            <a:off x="2913823" y="4193097"/>
            <a:ext cx="2092519" cy="29969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4" idx="0"/>
          </p:cNvCxnSpPr>
          <p:nvPr/>
        </p:nvCxnSpPr>
        <p:spPr>
          <a:xfrm flipV="1">
            <a:off x="5061854" y="4815539"/>
            <a:ext cx="415237" cy="63341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6265657" y="4547878"/>
            <a:ext cx="1192418" cy="81899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5" idx="3"/>
          </p:cNvCxnSpPr>
          <p:nvPr/>
        </p:nvCxnSpPr>
        <p:spPr>
          <a:xfrm flipH="1" flipV="1">
            <a:off x="6613632" y="4257091"/>
            <a:ext cx="2939943" cy="55844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6583471" y="3709473"/>
            <a:ext cx="2893904" cy="26766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2719449" y="4480491"/>
            <a:ext cx="2317054" cy="97490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4313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63776" y="1502464"/>
            <a:ext cx="3948184" cy="2954108"/>
            <a:chOff x="218364" y="1426824"/>
            <a:chExt cx="3948184" cy="295410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4" y="1426824"/>
              <a:ext cx="3948184" cy="2790338"/>
            </a:xfrm>
            <a:prstGeom prst="rect">
              <a:avLst/>
            </a:prstGeom>
          </p:spPr>
        </p:pic>
        <p:sp>
          <p:nvSpPr>
            <p:cNvPr id="20" name="Rectangle 19"/>
            <p:cNvSpPr/>
            <p:nvPr/>
          </p:nvSpPr>
          <p:spPr>
            <a:xfrm>
              <a:off x="996287" y="3370998"/>
              <a:ext cx="2674961" cy="100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Service Platform Architecture </a:t>
            </a:r>
            <a:r>
              <a:rPr lang="mr-IN" dirty="0"/>
              <a:t>–</a:t>
            </a:r>
            <a:r>
              <a:rPr lang="en-US" dirty="0"/>
              <a:t> </a:t>
            </a:r>
            <a:r>
              <a:rPr lang="en-US" dirty="0" smtClean="0"/>
              <a:t>plugins</a:t>
            </a:r>
            <a:endParaRPr lang="en-US" dirty="0"/>
          </a:p>
        </p:txBody>
      </p:sp>
      <p:sp>
        <p:nvSpPr>
          <p:cNvPr id="3" name="Content Placeholder 2"/>
          <p:cNvSpPr>
            <a:spLocks noGrp="1"/>
          </p:cNvSpPr>
          <p:nvPr>
            <p:ph idx="1"/>
          </p:nvPr>
        </p:nvSpPr>
        <p:spPr>
          <a:xfrm>
            <a:off x="941699" y="4476668"/>
            <a:ext cx="10515600" cy="2000745"/>
          </a:xfrm>
        </p:spPr>
        <p:txBody>
          <a:bodyPr>
            <a:normAutofit fontScale="85000" lnSpcReduction="20000"/>
          </a:bodyPr>
          <a:lstStyle/>
          <a:p>
            <a:r>
              <a:rPr lang="en-US" dirty="0" smtClean="0"/>
              <a:t>The SONATA MANO framework </a:t>
            </a:r>
            <a:r>
              <a:rPr lang="en-US" dirty="0"/>
              <a:t>consists of a set of loosely coupled components that use a </a:t>
            </a:r>
            <a:r>
              <a:rPr lang="en-US" b="1" dirty="0"/>
              <a:t>message broker to </a:t>
            </a:r>
            <a:r>
              <a:rPr lang="en-US" b="1" dirty="0" smtClean="0"/>
              <a:t>communicate</a:t>
            </a:r>
          </a:p>
          <a:p>
            <a:r>
              <a:rPr lang="en-US" dirty="0"/>
              <a:t>T</a:t>
            </a:r>
            <a:r>
              <a:rPr lang="en-US" dirty="0" smtClean="0"/>
              <a:t>he operator can </a:t>
            </a:r>
            <a:r>
              <a:rPr lang="en-US" b="1" dirty="0"/>
              <a:t>customize </a:t>
            </a:r>
            <a:r>
              <a:rPr lang="en-US" b="1" dirty="0" smtClean="0"/>
              <a:t>platform </a:t>
            </a:r>
            <a:r>
              <a:rPr lang="en-US" b="1" dirty="0"/>
              <a:t>functionality </a:t>
            </a:r>
            <a:r>
              <a:rPr lang="en-US" dirty="0"/>
              <a:t>or </a:t>
            </a:r>
            <a:r>
              <a:rPr lang="en-US" dirty="0" smtClean="0"/>
              <a:t>add </a:t>
            </a:r>
            <a:r>
              <a:rPr lang="en-US" dirty="0"/>
              <a:t>new features by </a:t>
            </a:r>
            <a:r>
              <a:rPr lang="en-US" dirty="0" smtClean="0"/>
              <a:t>installing additional plugins</a:t>
            </a:r>
            <a:endParaRPr lang="en-US" dirty="0"/>
          </a:p>
          <a:p>
            <a:r>
              <a:rPr lang="en-US" b="1" dirty="0" smtClean="0"/>
              <a:t>Services can customize the orchestration, management and/or placement logic</a:t>
            </a:r>
            <a:r>
              <a:rPr lang="en-US" dirty="0" smtClean="0"/>
              <a:t> through FSMs and SSMs</a:t>
            </a:r>
          </a:p>
          <a:p>
            <a:pPr lvl="1"/>
            <a:endParaRPr lang="en-US" dirty="0"/>
          </a:p>
          <a:p>
            <a:endParaRPr lang="en-US" dirty="0"/>
          </a:p>
        </p:txBody>
      </p:sp>
      <p:pic>
        <p:nvPicPr>
          <p:cNvPr id="6" name="A5C1C332-7E49-484C-B2CD-B25D1B0F8D8C" descr="MANO framework with MANO plugins and service-/function-specific management components#fig:ofhighlevel"/>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10359" y="1251470"/>
            <a:ext cx="7412934" cy="30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flipV="1">
            <a:off x="3998794" y="1278763"/>
            <a:ext cx="2565779" cy="286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98794" y="3407544"/>
            <a:ext cx="2565779" cy="8461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88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SONATA </a:t>
            </a:r>
            <a:r>
              <a:rPr lang="en-US" sz="3200" smtClean="0"/>
              <a:t>Architecture - </a:t>
            </a:r>
            <a:r>
              <a:rPr lang="en-US" sz="3200" b="1" smtClean="0"/>
              <a:t>SDK</a:t>
            </a:r>
            <a:endParaRPr lang="en-US" sz="3200" dirty="0"/>
          </a:p>
        </p:txBody>
      </p:sp>
      <p:grpSp>
        <p:nvGrpSpPr>
          <p:cNvPr id="84" name="Group 83"/>
          <p:cNvGrpSpPr/>
          <p:nvPr/>
        </p:nvGrpSpPr>
        <p:grpSpPr>
          <a:xfrm>
            <a:off x="2892979" y="1777992"/>
            <a:ext cx="2385893" cy="2995112"/>
            <a:chOff x="9668666" y="3097680"/>
            <a:chExt cx="2385893" cy="2995112"/>
          </a:xfrm>
        </p:grpSpPr>
        <p:sp>
          <p:nvSpPr>
            <p:cNvPr id="47" name="Rectangle 46"/>
            <p:cNvSpPr/>
            <p:nvPr/>
          </p:nvSpPr>
          <p:spPr>
            <a:xfrm>
              <a:off x="9668666" y="3097680"/>
              <a:ext cx="2385893" cy="2995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mtClean="0">
                  <a:solidFill>
                    <a:schemeClr val="accent1">
                      <a:lumMod val="75000"/>
                    </a:schemeClr>
                  </a:solidFill>
                </a:rPr>
                <a:t>SONATA SDK</a:t>
              </a:r>
              <a:endParaRPr lang="en-US">
                <a:solidFill>
                  <a:schemeClr val="accent1">
                    <a:lumMod val="75000"/>
                  </a:schemeClr>
                </a:solidFill>
              </a:endParaRPr>
            </a:p>
          </p:txBody>
        </p:sp>
        <p:sp>
          <p:nvSpPr>
            <p:cNvPr id="48" name="Rectangle 47"/>
            <p:cNvSpPr/>
            <p:nvPr/>
          </p:nvSpPr>
          <p:spPr>
            <a:xfrm>
              <a:off x="9848923" y="5545632"/>
              <a:ext cx="1973871" cy="4273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lumMod val="50000"/>
                      <a:lumOff val="50000"/>
                    </a:schemeClr>
                  </a:solidFill>
                </a:rPr>
                <a:t>Private Catalogues</a:t>
              </a:r>
              <a:endParaRPr lang="en-US" sz="1600">
                <a:solidFill>
                  <a:schemeClr val="tx1">
                    <a:lumMod val="50000"/>
                    <a:lumOff val="50000"/>
                  </a:schemeClr>
                </a:solidFill>
              </a:endParaRPr>
            </a:p>
          </p:txBody>
        </p:sp>
        <p:sp>
          <p:nvSpPr>
            <p:cNvPr id="49" name="Rectangle 48"/>
            <p:cNvSpPr/>
            <p:nvPr/>
          </p:nvSpPr>
          <p:spPr>
            <a:xfrm>
              <a:off x="9848923" y="3435746"/>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Editors</a:t>
              </a:r>
              <a:endParaRPr lang="en-US" sz="1400">
                <a:solidFill>
                  <a:schemeClr val="tx1">
                    <a:lumMod val="50000"/>
                    <a:lumOff val="50000"/>
                  </a:schemeClr>
                </a:solidFill>
              </a:endParaRPr>
            </a:p>
          </p:txBody>
        </p:sp>
        <p:sp>
          <p:nvSpPr>
            <p:cNvPr id="50" name="Rectangle 49"/>
            <p:cNvSpPr/>
            <p:nvPr/>
          </p:nvSpPr>
          <p:spPr>
            <a:xfrm>
              <a:off x="9848923" y="3963218"/>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Packaging Tool</a:t>
              </a:r>
              <a:endParaRPr lang="en-US" sz="1400">
                <a:solidFill>
                  <a:schemeClr val="tx1">
                    <a:lumMod val="50000"/>
                    <a:lumOff val="50000"/>
                  </a:schemeClr>
                </a:solidFill>
              </a:endParaRPr>
            </a:p>
          </p:txBody>
        </p:sp>
        <p:sp>
          <p:nvSpPr>
            <p:cNvPr id="51" name="Rectangle 50"/>
            <p:cNvSpPr/>
            <p:nvPr/>
          </p:nvSpPr>
          <p:spPr>
            <a:xfrm>
              <a:off x="9848923" y="4490690"/>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lumOff val="50000"/>
                    </a:schemeClr>
                  </a:solidFill>
                </a:rPr>
                <a:t>Debugging &amp; </a:t>
              </a:r>
              <a:br>
                <a:rPr lang="en-US" sz="1400" dirty="0" smtClean="0">
                  <a:solidFill>
                    <a:schemeClr val="tx1">
                      <a:lumMod val="50000"/>
                      <a:lumOff val="50000"/>
                    </a:schemeClr>
                  </a:solidFill>
                </a:rPr>
              </a:br>
              <a:r>
                <a:rPr lang="en-US" sz="1400" dirty="0" smtClean="0">
                  <a:solidFill>
                    <a:schemeClr val="tx1">
                      <a:lumMod val="50000"/>
                      <a:lumOff val="50000"/>
                    </a:schemeClr>
                  </a:solidFill>
                </a:rPr>
                <a:t>Testing Tools</a:t>
              </a:r>
              <a:endParaRPr lang="en-US" sz="1400" dirty="0">
                <a:solidFill>
                  <a:schemeClr val="tx1">
                    <a:lumMod val="50000"/>
                    <a:lumOff val="50000"/>
                  </a:schemeClr>
                </a:solidFill>
              </a:endParaRPr>
            </a:p>
          </p:txBody>
        </p:sp>
        <p:sp>
          <p:nvSpPr>
            <p:cNvPr id="52" name="Rectangle 51"/>
            <p:cNvSpPr/>
            <p:nvPr/>
          </p:nvSpPr>
          <p:spPr>
            <a:xfrm>
              <a:off x="9848923" y="5018162"/>
              <a:ext cx="1973871" cy="4739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Monitoring </a:t>
              </a:r>
              <a:r>
                <a:rPr lang="en-US" sz="1400">
                  <a:solidFill>
                    <a:schemeClr val="tx1">
                      <a:lumMod val="50000"/>
                      <a:lumOff val="50000"/>
                    </a:schemeClr>
                  </a:solidFill>
                </a:rPr>
                <a:t>D</a:t>
              </a:r>
              <a:r>
                <a:rPr lang="en-US" sz="1400" smtClean="0">
                  <a:solidFill>
                    <a:schemeClr val="tx1">
                      <a:lumMod val="50000"/>
                      <a:lumOff val="50000"/>
                    </a:schemeClr>
                  </a:solidFill>
                </a:rPr>
                <a:t>ata Analysis Tools</a:t>
              </a:r>
              <a:endParaRPr lang="en-US" sz="1400">
                <a:solidFill>
                  <a:schemeClr val="tx1">
                    <a:lumMod val="50000"/>
                    <a:lumOff val="50000"/>
                  </a:schemeClr>
                </a:solidFill>
              </a:endParaRPr>
            </a:p>
          </p:txBody>
        </p:sp>
      </p:grpSp>
      <p:grpSp>
        <p:nvGrpSpPr>
          <p:cNvPr id="54" name="Group 53"/>
          <p:cNvGrpSpPr/>
          <p:nvPr/>
        </p:nvGrpSpPr>
        <p:grpSpPr>
          <a:xfrm>
            <a:off x="5399503" y="4087446"/>
            <a:ext cx="4485188" cy="618690"/>
            <a:chOff x="-41606" y="4012091"/>
            <a:chExt cx="4809955" cy="1133854"/>
          </a:xfrm>
        </p:grpSpPr>
        <p:sp>
          <p:nvSpPr>
            <p:cNvPr id="80" name="Rectangle 79"/>
            <p:cNvSpPr/>
            <p:nvPr/>
          </p:nvSpPr>
          <p:spPr>
            <a:xfrm>
              <a:off x="106419" y="4012091"/>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a:solidFill>
                  <a:schemeClr val="tx1">
                    <a:lumMod val="50000"/>
                    <a:lumOff val="50000"/>
                  </a:schemeClr>
                </a:solidFill>
              </a:endParaRPr>
            </a:p>
          </p:txBody>
        </p:sp>
        <p:sp>
          <p:nvSpPr>
            <p:cNvPr id="81" name="Rectangle 80"/>
            <p:cNvSpPr/>
            <p:nvPr/>
          </p:nvSpPr>
          <p:spPr>
            <a:xfrm>
              <a:off x="28049" y="4073620"/>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a:solidFill>
                  <a:schemeClr val="tx1">
                    <a:lumMod val="50000"/>
                    <a:lumOff val="50000"/>
                  </a:schemeClr>
                </a:solidFill>
              </a:endParaRPr>
            </a:p>
          </p:txBody>
        </p:sp>
        <p:sp>
          <p:nvSpPr>
            <p:cNvPr id="82" name="Rectangle 81"/>
            <p:cNvSpPr/>
            <p:nvPr/>
          </p:nvSpPr>
          <p:spPr>
            <a:xfrm>
              <a:off x="-41606" y="4120225"/>
              <a:ext cx="4661930" cy="102572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smtClean="0">
                  <a:solidFill>
                    <a:schemeClr val="tx1">
                      <a:lumMod val="50000"/>
                      <a:lumOff val="50000"/>
                    </a:schemeClr>
                  </a:solidFill>
                </a:rPr>
                <a:t>Infrastructure</a:t>
              </a:r>
              <a:endParaRPr lang="en-US" sz="1400">
                <a:solidFill>
                  <a:schemeClr val="tx1">
                    <a:lumMod val="50000"/>
                    <a:lumOff val="50000"/>
                  </a:schemeClr>
                </a:solidFill>
              </a:endParaRPr>
            </a:p>
          </p:txBody>
        </p:sp>
      </p:grpSp>
      <p:sp>
        <p:nvSpPr>
          <p:cNvPr id="55" name="Rectangle 54"/>
          <p:cNvSpPr/>
          <p:nvPr/>
        </p:nvSpPr>
        <p:spPr>
          <a:xfrm>
            <a:off x="5399503" y="1780269"/>
            <a:ext cx="4485188" cy="221105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algn="ctr"/>
            <a:r>
              <a:rPr lang="en-US" smtClean="0">
                <a:solidFill>
                  <a:schemeClr val="accent6"/>
                </a:solidFill>
              </a:rPr>
              <a:t>SONATA Service Platform</a:t>
            </a:r>
            <a:endParaRPr lang="en-US">
              <a:solidFill>
                <a:schemeClr val="accent6"/>
              </a:solidFill>
            </a:endParaRPr>
          </a:p>
        </p:txBody>
      </p:sp>
      <p:sp>
        <p:nvSpPr>
          <p:cNvPr id="58" name="Rectangle 57"/>
          <p:cNvSpPr/>
          <p:nvPr/>
        </p:nvSpPr>
        <p:spPr>
          <a:xfrm>
            <a:off x="5645106" y="2206380"/>
            <a:ext cx="1094315" cy="6155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Platform Catalogues</a:t>
            </a:r>
            <a:endParaRPr lang="en-US" sz="1400">
              <a:solidFill>
                <a:schemeClr val="tx1">
                  <a:lumMod val="50000"/>
                  <a:lumOff val="50000"/>
                </a:schemeClr>
              </a:solidFill>
            </a:endParaRPr>
          </a:p>
        </p:txBody>
      </p:sp>
      <p:grpSp>
        <p:nvGrpSpPr>
          <p:cNvPr id="59" name="Group 58"/>
          <p:cNvGrpSpPr/>
          <p:nvPr/>
        </p:nvGrpSpPr>
        <p:grpSpPr>
          <a:xfrm>
            <a:off x="2894421" y="5048591"/>
            <a:ext cx="2371712" cy="412939"/>
            <a:chOff x="1085018" y="2595681"/>
            <a:chExt cx="2667339" cy="464411"/>
          </a:xfrm>
        </p:grpSpPr>
        <p:sp>
          <p:nvSpPr>
            <p:cNvPr id="77" name="Rectangle 76"/>
            <p:cNvSpPr/>
            <p:nvPr/>
          </p:nvSpPr>
          <p:spPr>
            <a:xfrm>
              <a:off x="1208691" y="2595681"/>
              <a:ext cx="2543666" cy="346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1400">
                <a:solidFill>
                  <a:schemeClr val="tx1">
                    <a:lumMod val="50000"/>
                    <a:lumOff val="50000"/>
                  </a:schemeClr>
                </a:solidFill>
              </a:endParaRPr>
            </a:p>
          </p:txBody>
        </p:sp>
        <p:sp>
          <p:nvSpPr>
            <p:cNvPr id="78" name="Rectangle 77"/>
            <p:cNvSpPr/>
            <p:nvPr/>
          </p:nvSpPr>
          <p:spPr>
            <a:xfrm>
              <a:off x="1139556" y="2652423"/>
              <a:ext cx="2558265" cy="34614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1400">
                <a:solidFill>
                  <a:schemeClr val="tx1">
                    <a:lumMod val="50000"/>
                    <a:lumOff val="50000"/>
                  </a:schemeClr>
                </a:solidFill>
              </a:endParaRPr>
            </a:p>
          </p:txBody>
        </p:sp>
        <p:sp>
          <p:nvSpPr>
            <p:cNvPr id="79" name="Rectangle 78"/>
            <p:cNvSpPr/>
            <p:nvPr/>
          </p:nvSpPr>
          <p:spPr>
            <a:xfrm>
              <a:off x="1085018" y="2713951"/>
              <a:ext cx="2558265" cy="3461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400" smtClean="0">
                  <a:solidFill>
                    <a:schemeClr val="tx1">
                      <a:lumMod val="50000"/>
                      <a:lumOff val="50000"/>
                    </a:schemeClr>
                  </a:solidFill>
                </a:rPr>
                <a:t>Public Catalogues</a:t>
              </a:r>
              <a:endParaRPr lang="en-US" sz="1400">
                <a:solidFill>
                  <a:schemeClr val="tx1">
                    <a:lumMod val="50000"/>
                    <a:lumOff val="50000"/>
                  </a:schemeClr>
                </a:solidFill>
              </a:endParaRPr>
            </a:p>
          </p:txBody>
        </p:sp>
      </p:grpSp>
      <p:cxnSp>
        <p:nvCxnSpPr>
          <p:cNvPr id="60" name="Straight Arrow Connector 59"/>
          <p:cNvCxnSpPr/>
          <p:nvPr/>
        </p:nvCxnSpPr>
        <p:spPr>
          <a:xfrm>
            <a:off x="4018905" y="4588854"/>
            <a:ext cx="4568" cy="593534"/>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rot="5400000">
            <a:off x="7402073" y="3666722"/>
            <a:ext cx="258367" cy="1057655"/>
            <a:chOff x="4220580" y="4670867"/>
            <a:chExt cx="455028" cy="1189489"/>
          </a:xfrm>
          <a:solidFill>
            <a:schemeClr val="bg1"/>
          </a:solidFill>
        </p:grpSpPr>
        <p:sp>
          <p:nvSpPr>
            <p:cNvPr id="74" name="Rectangle 73"/>
            <p:cNvSpPr/>
            <p:nvPr/>
          </p:nvSpPr>
          <p:spPr>
            <a:xfrm rot="16200000">
              <a:off x="3853280" y="5038167"/>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75" name="Rectangle 74"/>
            <p:cNvSpPr/>
            <p:nvPr/>
          </p:nvSpPr>
          <p:spPr>
            <a:xfrm rot="16200000">
              <a:off x="3898427" y="5087976"/>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76" name="Rectangle 75"/>
            <p:cNvSpPr/>
            <p:nvPr/>
          </p:nvSpPr>
          <p:spPr>
            <a:xfrm rot="16200000">
              <a:off x="3943574" y="5128323"/>
              <a:ext cx="1099333" cy="364734"/>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lumMod val="50000"/>
                      <a:lumOff val="50000"/>
                    </a:schemeClr>
                  </a:solidFill>
                </a:rPr>
                <a:t>VIM</a:t>
              </a:r>
              <a:endParaRPr lang="en-US" sz="1400">
                <a:solidFill>
                  <a:schemeClr val="tx1">
                    <a:lumMod val="50000"/>
                    <a:lumOff val="50000"/>
                  </a:schemeClr>
                </a:solidFill>
              </a:endParaRPr>
            </a:p>
          </p:txBody>
        </p:sp>
      </p:grpSp>
      <p:sp>
        <p:nvSpPr>
          <p:cNvPr id="62" name="Oval 61"/>
          <p:cNvSpPr/>
          <p:nvPr/>
        </p:nvSpPr>
        <p:spPr>
          <a:xfrm>
            <a:off x="6481083" y="4312076"/>
            <a:ext cx="210710" cy="21071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lumMod val="65000"/>
                  </a:schemeClr>
                </a:solidFill>
              </a:rPr>
              <a:t>NF</a:t>
            </a:r>
            <a:endParaRPr lang="en-US" sz="800">
              <a:solidFill>
                <a:schemeClr val="bg1">
                  <a:lumMod val="65000"/>
                </a:schemeClr>
              </a:solidFill>
            </a:endParaRPr>
          </a:p>
        </p:txBody>
      </p:sp>
      <p:sp>
        <p:nvSpPr>
          <p:cNvPr id="63" name="Oval 62"/>
          <p:cNvSpPr/>
          <p:nvPr/>
        </p:nvSpPr>
        <p:spPr>
          <a:xfrm>
            <a:off x="8422852" y="4229011"/>
            <a:ext cx="210710" cy="21071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lumMod val="65000"/>
                  </a:schemeClr>
                </a:solidFill>
              </a:rPr>
              <a:t>NF</a:t>
            </a:r>
            <a:endParaRPr lang="en-US" sz="800">
              <a:solidFill>
                <a:schemeClr val="bg1">
                  <a:lumMod val="65000"/>
                </a:schemeClr>
              </a:solidFill>
            </a:endParaRPr>
          </a:p>
        </p:txBody>
      </p:sp>
      <p:sp>
        <p:nvSpPr>
          <p:cNvPr id="64" name="Oval 63"/>
          <p:cNvSpPr/>
          <p:nvPr/>
        </p:nvSpPr>
        <p:spPr>
          <a:xfrm>
            <a:off x="8212143" y="4469996"/>
            <a:ext cx="210710" cy="21071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smtClean="0">
                <a:solidFill>
                  <a:schemeClr val="bg1">
                    <a:lumMod val="65000"/>
                  </a:schemeClr>
                </a:solidFill>
              </a:rPr>
              <a:t>NF</a:t>
            </a:r>
            <a:endParaRPr lang="en-US" sz="800">
              <a:solidFill>
                <a:schemeClr val="bg1">
                  <a:lumMod val="65000"/>
                </a:schemeClr>
              </a:solidFill>
            </a:endParaRPr>
          </a:p>
        </p:txBody>
      </p:sp>
      <p:sp>
        <p:nvSpPr>
          <p:cNvPr id="65" name="Rectangle 64"/>
          <p:cNvSpPr/>
          <p:nvPr/>
        </p:nvSpPr>
        <p:spPr>
          <a:xfrm>
            <a:off x="5645106" y="3248083"/>
            <a:ext cx="1094315" cy="6431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lumMod val="50000"/>
                    <a:lumOff val="50000"/>
                  </a:schemeClr>
                </a:solidFill>
              </a:rPr>
              <a:t>Gatekeeper</a:t>
            </a:r>
            <a:endParaRPr lang="en-US" sz="1200">
              <a:solidFill>
                <a:schemeClr val="tx1">
                  <a:lumMod val="50000"/>
                  <a:lumOff val="50000"/>
                </a:schemeClr>
              </a:solidFill>
            </a:endParaRPr>
          </a:p>
        </p:txBody>
      </p:sp>
      <p:sp>
        <p:nvSpPr>
          <p:cNvPr id="66" name="Rectangle 65"/>
          <p:cNvSpPr/>
          <p:nvPr/>
        </p:nvSpPr>
        <p:spPr>
          <a:xfrm>
            <a:off x="6828069" y="2213354"/>
            <a:ext cx="2070796" cy="167984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rgbClr val="FF0000"/>
                </a:solidFill>
              </a:rPr>
              <a:t>Extended</a:t>
            </a:r>
            <a:r>
              <a:rPr lang="en-US" sz="1200" smtClean="0">
                <a:solidFill>
                  <a:schemeClr val="tx1">
                    <a:lumMod val="50000"/>
                    <a:lumOff val="50000"/>
                  </a:schemeClr>
                </a:solidFill>
              </a:rPr>
              <a:t> MANO Framework</a:t>
            </a:r>
            <a:endParaRPr lang="en-US" sz="1200">
              <a:solidFill>
                <a:schemeClr val="tx1">
                  <a:lumMod val="50000"/>
                  <a:lumOff val="50000"/>
                </a:schemeClr>
              </a:solidFill>
            </a:endParaRPr>
          </a:p>
        </p:txBody>
      </p:sp>
      <p:sp>
        <p:nvSpPr>
          <p:cNvPr id="67" name="Rectangle 66"/>
          <p:cNvSpPr/>
          <p:nvPr/>
        </p:nvSpPr>
        <p:spPr>
          <a:xfrm>
            <a:off x="8995851" y="2213354"/>
            <a:ext cx="857405" cy="16798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smtClean="0">
                <a:solidFill>
                  <a:schemeClr val="tx1">
                    <a:lumMod val="50000"/>
                    <a:lumOff val="50000"/>
                  </a:schemeClr>
                </a:solidFill>
              </a:rPr>
              <a:t>Repositories</a:t>
            </a:r>
            <a:endParaRPr lang="en-US" sz="1100">
              <a:solidFill>
                <a:schemeClr val="tx1">
                  <a:lumMod val="50000"/>
                  <a:lumOff val="50000"/>
                </a:schemeClr>
              </a:solidFill>
            </a:endParaRPr>
          </a:p>
        </p:txBody>
      </p:sp>
      <p:cxnSp>
        <p:nvCxnSpPr>
          <p:cNvPr id="68" name="Elbow Connector 67"/>
          <p:cNvCxnSpPr>
            <a:stCxn id="78" idx="3"/>
            <a:endCxn id="65" idx="1"/>
          </p:cNvCxnSpPr>
          <p:nvPr/>
        </p:nvCxnSpPr>
        <p:spPr>
          <a:xfrm flipV="1">
            <a:off x="5217641" y="3569655"/>
            <a:ext cx="427465" cy="1683278"/>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8" idx="3"/>
            <a:endCxn id="65" idx="1"/>
          </p:cNvCxnSpPr>
          <p:nvPr/>
        </p:nvCxnSpPr>
        <p:spPr>
          <a:xfrm flipV="1">
            <a:off x="5047107" y="3569655"/>
            <a:ext cx="597999" cy="869970"/>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192264" y="2821973"/>
            <a:ext cx="0" cy="426111"/>
          </a:xfrm>
          <a:prstGeom prst="straightConnector1">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7565103" y="3819272"/>
            <a:ext cx="224436" cy="372292"/>
          </a:xfrm>
          <a:prstGeom prst="bentConnector3">
            <a:avLst>
              <a:gd name="adj1" fmla="val 50000"/>
            </a:avLst>
          </a:prstGeom>
          <a:ln w="19050">
            <a:solidFill>
              <a:schemeClr val="tx1">
                <a:lumMod val="50000"/>
                <a:lumOff val="5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2" name="Freeform 5"/>
          <p:cNvSpPr>
            <a:spLocks/>
          </p:cNvSpPr>
          <p:nvPr/>
        </p:nvSpPr>
        <p:spPr bwMode="auto">
          <a:xfrm>
            <a:off x="5645106" y="4184632"/>
            <a:ext cx="728404" cy="479547"/>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200">
              <a:solidFill>
                <a:schemeClr val="tx1">
                  <a:lumMod val="50000"/>
                  <a:lumOff val="50000"/>
                </a:schemeClr>
              </a:solidFill>
              <a:latin typeface="+mn-lt"/>
            </a:endParaRPr>
          </a:p>
        </p:txBody>
      </p:sp>
      <p:sp>
        <p:nvSpPr>
          <p:cNvPr id="73" name="Freeform 5"/>
          <p:cNvSpPr>
            <a:spLocks/>
          </p:cNvSpPr>
          <p:nvPr/>
        </p:nvSpPr>
        <p:spPr bwMode="auto">
          <a:xfrm>
            <a:off x="8753111" y="4197370"/>
            <a:ext cx="728404" cy="479547"/>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lumMod val="95000"/>
            </a:schemeClr>
          </a:solidFill>
          <a:ln w="9525">
            <a:noFill/>
            <a:round/>
            <a:headEnd/>
            <a:tailEnd/>
          </a:ln>
        </p:spPr>
        <p:txBody>
          <a:bodyPr vert="horz" wrap="square" lIns="91440" tIns="396000" rIns="91440" bIns="0" numCol="1" anchor="t" anchorCtr="0" compatLnSpc="1">
            <a:prstTxWarp prst="textNoShape">
              <a:avLst/>
            </a:prstTxWarp>
          </a:bodyPr>
          <a:lstStyle/>
          <a:p>
            <a:pPr algn="ctr"/>
            <a:endParaRPr lang="en-US" sz="1200">
              <a:solidFill>
                <a:schemeClr val="tx1">
                  <a:lumMod val="50000"/>
                  <a:lumOff val="50000"/>
                </a:schemeClr>
              </a:solidFill>
              <a:latin typeface="+mn-lt"/>
            </a:endParaRPr>
          </a:p>
        </p:txBody>
      </p:sp>
      <p:sp>
        <p:nvSpPr>
          <p:cNvPr id="44" name="Rectangular Callout 43"/>
          <p:cNvSpPr/>
          <p:nvPr/>
        </p:nvSpPr>
        <p:spPr>
          <a:xfrm>
            <a:off x="75746" y="1379359"/>
            <a:ext cx="2612802" cy="1280893"/>
          </a:xfrm>
          <a:prstGeom prst="wedgeRectCallout">
            <a:avLst>
              <a:gd name="adj1" fmla="val 62486"/>
              <a:gd name="adj2" fmla="val 35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r>
              <a:rPr lang="en-GB" dirty="0" smtClean="0"/>
              <a:t>.  Debug &amp; test deployed service</a:t>
            </a:r>
            <a:endParaRPr lang="en-GB" dirty="0"/>
          </a:p>
        </p:txBody>
      </p:sp>
      <p:sp>
        <p:nvSpPr>
          <p:cNvPr id="53" name="Rectangular Callout 52"/>
          <p:cNvSpPr/>
          <p:nvPr/>
        </p:nvSpPr>
        <p:spPr>
          <a:xfrm>
            <a:off x="70583" y="4885621"/>
            <a:ext cx="2612802" cy="1280893"/>
          </a:xfrm>
          <a:prstGeom prst="wedgeRectCallout">
            <a:avLst>
              <a:gd name="adj1" fmla="val 71407"/>
              <a:gd name="adj2" fmla="val -51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r>
              <a:rPr lang="en-GB" dirty="0" smtClean="0"/>
              <a:t>. Obtain &amp; store </a:t>
            </a:r>
            <a:r>
              <a:rPr lang="en-GB" dirty="0" err="1" smtClean="0"/>
              <a:t>artifacts</a:t>
            </a:r>
            <a:r>
              <a:rPr lang="en-GB" dirty="0" smtClean="0"/>
              <a:t> into and from </a:t>
            </a:r>
            <a:r>
              <a:rPr lang="en-GB" dirty="0" err="1" smtClean="0"/>
              <a:t>cataloges</a:t>
            </a:r>
            <a:endParaRPr lang="en-GB" dirty="0"/>
          </a:p>
        </p:txBody>
      </p:sp>
      <p:sp>
        <p:nvSpPr>
          <p:cNvPr id="56" name="Rectangular Callout 55"/>
          <p:cNvSpPr/>
          <p:nvPr/>
        </p:nvSpPr>
        <p:spPr>
          <a:xfrm>
            <a:off x="6797354" y="214450"/>
            <a:ext cx="2612802" cy="1280893"/>
          </a:xfrm>
          <a:prstGeom prst="wedgeRectCallout">
            <a:avLst>
              <a:gd name="adj1" fmla="val -128281"/>
              <a:gd name="adj2" fmla="val 121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 Modify obtained </a:t>
            </a:r>
            <a:r>
              <a:rPr lang="en-GB" dirty="0" err="1" smtClean="0"/>
              <a:t>artifacts</a:t>
            </a:r>
            <a:endParaRPr lang="en-GB" dirty="0"/>
          </a:p>
        </p:txBody>
      </p:sp>
      <p:sp>
        <p:nvSpPr>
          <p:cNvPr id="57" name="Rectangular Callout 56"/>
          <p:cNvSpPr/>
          <p:nvPr/>
        </p:nvSpPr>
        <p:spPr>
          <a:xfrm>
            <a:off x="5599341" y="5338285"/>
            <a:ext cx="2612802" cy="1280893"/>
          </a:xfrm>
          <a:prstGeom prst="wedgeRectCallout">
            <a:avLst>
              <a:gd name="adj1" fmla="val -93970"/>
              <a:gd name="adj2" fmla="val -238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r>
              <a:rPr lang="en-GB" dirty="0" smtClean="0"/>
              <a:t>. Package the service or NF to prepare it for deployment</a:t>
            </a:r>
            <a:endParaRPr lang="en-GB" dirty="0"/>
          </a:p>
        </p:txBody>
      </p:sp>
      <p:sp>
        <p:nvSpPr>
          <p:cNvPr id="85" name="Rectangular Callout 84"/>
          <p:cNvSpPr/>
          <p:nvPr/>
        </p:nvSpPr>
        <p:spPr>
          <a:xfrm>
            <a:off x="8995851" y="4958020"/>
            <a:ext cx="2612802" cy="1280893"/>
          </a:xfrm>
          <a:prstGeom prst="wedgeRectCallout">
            <a:avLst>
              <a:gd name="adj1" fmla="val -186609"/>
              <a:gd name="adj2" fmla="val -1602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4. Upload and deploy it on the target platform</a:t>
            </a:r>
            <a:endParaRPr lang="en-GB" dirty="0"/>
          </a:p>
        </p:txBody>
      </p:sp>
    </p:spTree>
    <p:extLst>
      <p:ext uri="{BB962C8B-B14F-4D97-AF65-F5344CB8AC3E}">
        <p14:creationId xmlns:p14="http://schemas.microsoft.com/office/powerpoint/2010/main" val="2598993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3" grpId="0" animBg="1"/>
      <p:bldP spid="56" grpId="0" animBg="1"/>
      <p:bldP spid="57" grpId="0" animBg="1"/>
      <p:bldP spid="8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fr-BE" altLang="en-US" sz="4000" smtClean="0"/>
              <a:t>Agenda</a:t>
            </a:r>
            <a:endParaRPr lang="en-US" altLang="en-US" sz="4000" smtClean="0"/>
          </a:p>
        </p:txBody>
      </p:sp>
      <p:sp>
        <p:nvSpPr>
          <p:cNvPr id="6148" name="Rectangle 3"/>
          <p:cNvSpPr>
            <a:spLocks noGrp="1" noChangeArrowheads="1"/>
          </p:cNvSpPr>
          <p:nvPr>
            <p:ph idx="1"/>
          </p:nvPr>
        </p:nvSpPr>
        <p:spPr/>
        <p:txBody>
          <a:bodyPr>
            <a:normAutofit/>
          </a:bodyPr>
          <a:lstStyle/>
          <a:p>
            <a:pPr>
              <a:spcAft>
                <a:spcPct val="30000"/>
              </a:spcAft>
            </a:pPr>
            <a:r>
              <a:rPr lang="en-US" altLang="ko-KR" dirty="0" smtClean="0">
                <a:ea typeface="굴림" pitchFamily="34" charset="-127"/>
              </a:rPr>
              <a:t>SONATA in the context of SDN, NFV &amp; 5G</a:t>
            </a:r>
            <a:endParaRPr lang="en-US" altLang="ko-KR" dirty="0">
              <a:ea typeface="굴림" pitchFamily="34" charset="-127"/>
            </a:endParaRPr>
          </a:p>
          <a:p>
            <a:pPr>
              <a:spcAft>
                <a:spcPct val="30000"/>
              </a:spcAft>
            </a:pPr>
            <a:r>
              <a:rPr lang="en-US" altLang="ko-KR" dirty="0" smtClean="0">
                <a:ea typeface="굴림" pitchFamily="34" charset="-127"/>
              </a:rPr>
              <a:t>Objectives</a:t>
            </a:r>
          </a:p>
          <a:p>
            <a:pPr>
              <a:spcAft>
                <a:spcPct val="30000"/>
              </a:spcAft>
            </a:pPr>
            <a:r>
              <a:rPr lang="en-US" altLang="ko-KR" dirty="0" smtClean="0">
                <a:ea typeface="굴림" pitchFamily="34" charset="-127"/>
              </a:rPr>
              <a:t>DevOps &amp; CI/CD</a:t>
            </a:r>
          </a:p>
          <a:p>
            <a:pPr>
              <a:spcAft>
                <a:spcPct val="30000"/>
              </a:spcAft>
            </a:pPr>
            <a:r>
              <a:rPr lang="en-US" altLang="ko-KR" dirty="0" smtClean="0">
                <a:ea typeface="굴림" pitchFamily="34" charset="-127"/>
              </a:rPr>
              <a:t>Architecture</a:t>
            </a:r>
          </a:p>
          <a:p>
            <a:pPr>
              <a:spcAft>
                <a:spcPct val="30000"/>
              </a:spcAft>
            </a:pPr>
            <a:r>
              <a:rPr lang="en-US" altLang="ko-KR" b="1" u="sng" dirty="0" smtClean="0">
                <a:ea typeface="굴림" pitchFamily="34" charset="-127"/>
              </a:rPr>
              <a:t>SONATA in the global NFV landscape</a:t>
            </a:r>
          </a:p>
          <a:p>
            <a:pPr>
              <a:spcAft>
                <a:spcPct val="30000"/>
              </a:spcAft>
            </a:pPr>
            <a:endParaRPr lang="en-US" altLang="ko-KR" dirty="0">
              <a:ea typeface="굴림" pitchFamily="34" charset="-127"/>
            </a:endParaRPr>
          </a:p>
          <a:p>
            <a:pPr>
              <a:spcAft>
                <a:spcPct val="30000"/>
              </a:spcAft>
            </a:pPr>
            <a:endParaRPr lang="en-US" altLang="ko-KR" dirty="0" smtClean="0">
              <a:ea typeface="굴림" pitchFamily="34" charset="-127"/>
            </a:endParaRPr>
          </a:p>
          <a:p>
            <a:pPr marL="0" indent="0">
              <a:spcAft>
                <a:spcPct val="30000"/>
              </a:spcAft>
              <a:buNone/>
            </a:pPr>
            <a:endParaRPr lang="es-ES_tradnl" altLang="ko-KR" dirty="0" smtClean="0">
              <a:ea typeface="굴림" pitchFamily="34" charset="-127"/>
            </a:endParaRPr>
          </a:p>
          <a:p>
            <a:pPr>
              <a:spcAft>
                <a:spcPct val="30000"/>
              </a:spcAft>
            </a:pPr>
            <a:endParaRPr lang="es-ES_tradnl" altLang="ko-KR" dirty="0" smtClean="0">
              <a:ea typeface="굴림" pitchFamily="34" charset="-127"/>
            </a:endParaRPr>
          </a:p>
          <a:p>
            <a:pPr>
              <a:spcAft>
                <a:spcPct val="30000"/>
              </a:spcAft>
            </a:pPr>
            <a:endParaRPr lang="en-US" altLang="en-US" sz="2000" dirty="0" smtClean="0"/>
          </a:p>
        </p:txBody>
      </p:sp>
      <p:sp>
        <p:nvSpPr>
          <p:cNvPr id="6146" name="Footer Placeholder 3"/>
          <p:cNvSpPr>
            <a:spLocks noGrp="1"/>
          </p:cNvSpPr>
          <p:nvPr>
            <p:ph type="ftr" sz="quarter" idx="4294967295"/>
          </p:nvPr>
        </p:nvSpPr>
        <p:spPr>
          <a:xfrm>
            <a:off x="0" y="6356350"/>
            <a:ext cx="284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mtClean="0">
                <a:solidFill>
                  <a:schemeClr val="bg1"/>
                </a:solidFill>
              </a:rPr>
              <a:t> </a:t>
            </a:r>
          </a:p>
        </p:txBody>
      </p:sp>
      <p:graphicFrame>
        <p:nvGraphicFramePr>
          <p:cNvPr id="2" name="1 Objeto"/>
          <p:cNvGraphicFramePr>
            <a:graphicFrameLocks noChangeAspect="1"/>
          </p:cNvGraphicFramePr>
          <p:nvPr>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5241"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79020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ETSI NFV</a:t>
            </a:r>
            <a:endParaRPr lang="en-US" dirty="0"/>
          </a:p>
        </p:txBody>
      </p:sp>
      <p:pic>
        <p:nvPicPr>
          <p:cNvPr id="5" name="Picture 4" descr="SONATA_ETS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139" y="0"/>
            <a:ext cx="8626861" cy="6858000"/>
          </a:xfrm>
          <a:prstGeom prst="rect">
            <a:avLst/>
          </a:prstGeom>
        </p:spPr>
      </p:pic>
      <p:sp>
        <p:nvSpPr>
          <p:cNvPr id="7" name="Content Placeholder 2"/>
          <p:cNvSpPr txBox="1">
            <a:spLocks/>
          </p:cNvSpPr>
          <p:nvPr/>
        </p:nvSpPr>
        <p:spPr>
          <a:xfrm>
            <a:off x="220362" y="1290964"/>
            <a:ext cx="3560805" cy="5270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dirty="0" smtClean="0"/>
              <a:t>Largely compliant with defined ETSI NFV architecture and API</a:t>
            </a:r>
          </a:p>
          <a:p>
            <a:endParaRPr lang="en-GB" sz="2400" dirty="0" smtClean="0"/>
          </a:p>
          <a:p>
            <a:r>
              <a:rPr lang="en-GB" sz="2400" b="1" dirty="0" smtClean="0"/>
              <a:t>Focus on MANO</a:t>
            </a:r>
          </a:p>
          <a:p>
            <a:pPr lvl="1"/>
            <a:r>
              <a:rPr lang="en-GB" sz="2000" dirty="0" smtClean="0"/>
              <a:t>Refining NFVO</a:t>
            </a:r>
          </a:p>
          <a:p>
            <a:pPr lvl="1"/>
            <a:r>
              <a:rPr lang="en-GB" sz="2000" dirty="0" smtClean="0"/>
              <a:t>Introducing </a:t>
            </a:r>
            <a:r>
              <a:rPr lang="en-GB" sz="2000" b="1" dirty="0" smtClean="0"/>
              <a:t>GK</a:t>
            </a:r>
          </a:p>
          <a:p>
            <a:pPr lvl="1"/>
            <a:r>
              <a:rPr lang="en-GB" sz="2000" dirty="0" smtClean="0"/>
              <a:t>Introducing </a:t>
            </a:r>
            <a:r>
              <a:rPr lang="en-GB" sz="2000" b="1" dirty="0" smtClean="0"/>
              <a:t>SLM</a:t>
            </a:r>
          </a:p>
          <a:p>
            <a:pPr lvl="1"/>
            <a:r>
              <a:rPr lang="en-GB" sz="2000" dirty="0" smtClean="0"/>
              <a:t>Refining VNFM into FSM</a:t>
            </a:r>
          </a:p>
          <a:p>
            <a:pPr lvl="1"/>
            <a:r>
              <a:rPr lang="en-GB" sz="2000" dirty="0" smtClean="0"/>
              <a:t>Implementing multi-VIM/WIM support through Adaptor</a:t>
            </a:r>
          </a:p>
        </p:txBody>
      </p:sp>
    </p:spTree>
    <p:extLst>
      <p:ext uri="{BB962C8B-B14F-4D97-AF65-F5344CB8AC3E}">
        <p14:creationId xmlns:p14="http://schemas.microsoft.com/office/powerpoint/2010/main" val="518466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SONATA vs. Open Source Mano (OSM)</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77029779"/>
              </p:ext>
            </p:extLst>
          </p:nvPr>
        </p:nvGraphicFramePr>
        <p:xfrm>
          <a:off x="838200" y="1559925"/>
          <a:ext cx="10517659" cy="3977640"/>
        </p:xfrm>
        <a:graphic>
          <a:graphicData uri="http://schemas.openxmlformats.org/drawingml/2006/table">
            <a:tbl>
              <a:tblPr firstRow="1" bandRow="1">
                <a:tableStyleId>{5C22544A-7EE6-4342-B048-85BDC9FD1C3A}</a:tableStyleId>
              </a:tblPr>
              <a:tblGrid>
                <a:gridCol w="2992395"/>
                <a:gridCol w="3348681"/>
                <a:gridCol w="4176583"/>
              </a:tblGrid>
              <a:tr h="370840">
                <a:tc>
                  <a:txBody>
                    <a:bodyPr/>
                    <a:lstStyle/>
                    <a:p>
                      <a:endParaRPr lang="en-GB" dirty="0"/>
                    </a:p>
                  </a:txBody>
                  <a:tcPr/>
                </a:tc>
                <a:tc>
                  <a:txBody>
                    <a:bodyPr/>
                    <a:lstStyle/>
                    <a:p>
                      <a:r>
                        <a:rPr lang="en-GB" dirty="0" smtClean="0"/>
                        <a:t>OSM</a:t>
                      </a:r>
                      <a:endParaRPr lang="en-GB" dirty="0"/>
                    </a:p>
                  </a:txBody>
                  <a:tcPr/>
                </a:tc>
                <a:tc>
                  <a:txBody>
                    <a:bodyPr/>
                    <a:lstStyle/>
                    <a:p>
                      <a:r>
                        <a:rPr lang="en-GB" dirty="0" smtClean="0"/>
                        <a:t>SONATA</a:t>
                      </a:r>
                      <a:endParaRPr lang="en-GB" dirty="0"/>
                    </a:p>
                  </a:txBody>
                  <a:tcPr/>
                </a:tc>
              </a:tr>
              <a:tr h="370840">
                <a:tc>
                  <a:txBody>
                    <a:bodyPr/>
                    <a:lstStyle/>
                    <a:p>
                      <a:r>
                        <a:rPr lang="en-GB" dirty="0" smtClean="0"/>
                        <a:t>License</a:t>
                      </a:r>
                      <a:endParaRPr lang="en-GB" dirty="0"/>
                    </a:p>
                  </a:txBody>
                  <a:tcPr/>
                </a:tc>
                <a:tc>
                  <a:txBody>
                    <a:bodyPr/>
                    <a:lstStyle/>
                    <a:p>
                      <a:r>
                        <a:rPr lang="en-GB" dirty="0" smtClean="0"/>
                        <a:t>Apache</a:t>
                      </a:r>
                      <a:r>
                        <a:rPr lang="en-GB" baseline="0" dirty="0" smtClean="0"/>
                        <a:t> 2.0</a:t>
                      </a:r>
                      <a:endParaRPr lang="en-GB" dirty="0"/>
                    </a:p>
                  </a:txBody>
                  <a:tcPr/>
                </a:tc>
                <a:tc>
                  <a:txBody>
                    <a:bodyPr/>
                    <a:lstStyle/>
                    <a:p>
                      <a:r>
                        <a:rPr lang="en-GB" dirty="0" smtClean="0"/>
                        <a:t>Apache 2.0</a:t>
                      </a:r>
                      <a:endParaRPr lang="en-GB" dirty="0"/>
                    </a:p>
                  </a:txBody>
                  <a:tcPr/>
                </a:tc>
              </a:tr>
              <a:tr h="370840">
                <a:tc>
                  <a:txBody>
                    <a:bodyPr/>
                    <a:lstStyle/>
                    <a:p>
                      <a:r>
                        <a:rPr lang="en-GB" dirty="0" smtClean="0"/>
                        <a:t>Descriptor format</a:t>
                      </a:r>
                      <a:endParaRPr lang="en-GB" dirty="0"/>
                    </a:p>
                  </a:txBody>
                  <a:tcPr/>
                </a:tc>
                <a:tc>
                  <a:txBody>
                    <a:bodyPr/>
                    <a:lstStyle/>
                    <a:p>
                      <a:r>
                        <a:rPr lang="en-GB" dirty="0" smtClean="0"/>
                        <a:t>YAML, ETSI-compliant</a:t>
                      </a:r>
                      <a:endParaRPr lang="en-GB" dirty="0"/>
                    </a:p>
                  </a:txBody>
                  <a:tcPr/>
                </a:tc>
                <a:tc>
                  <a:txBody>
                    <a:bodyPr/>
                    <a:lstStyle/>
                    <a:p>
                      <a:r>
                        <a:rPr lang="en-GB" dirty="0" smtClean="0"/>
                        <a:t>alt. YAML,</a:t>
                      </a:r>
                      <a:r>
                        <a:rPr lang="en-GB" baseline="0" dirty="0" smtClean="0"/>
                        <a:t> ETSI-compliant</a:t>
                      </a:r>
                      <a:endParaRPr lang="en-GB" dirty="0"/>
                    </a:p>
                  </a:txBody>
                  <a:tcPr/>
                </a:tc>
              </a:tr>
              <a:tr h="370840">
                <a:tc>
                  <a:txBody>
                    <a:bodyPr/>
                    <a:lstStyle/>
                    <a:p>
                      <a:r>
                        <a:rPr lang="en-GB" dirty="0" smtClean="0"/>
                        <a:t>Packaging</a:t>
                      </a:r>
                      <a:r>
                        <a:rPr lang="en-GB" baseline="0" dirty="0" smtClean="0"/>
                        <a:t> support</a:t>
                      </a:r>
                      <a:endParaRPr lang="en-GB" dirty="0"/>
                    </a:p>
                  </a:txBody>
                  <a:tcPr/>
                </a:tc>
                <a:tc>
                  <a:txBody>
                    <a:bodyPr/>
                    <a:lstStyle/>
                    <a:p>
                      <a:r>
                        <a:rPr lang="en-GB" dirty="0" smtClean="0"/>
                        <a:t>VNF &amp;</a:t>
                      </a:r>
                      <a:r>
                        <a:rPr lang="en-GB" baseline="0" dirty="0" smtClean="0"/>
                        <a:t> NS packaging</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VNF &amp;</a:t>
                      </a:r>
                      <a:r>
                        <a:rPr lang="en-GB" baseline="0" dirty="0" smtClean="0"/>
                        <a:t> NS packaging</a:t>
                      </a:r>
                      <a:endParaRPr lang="en-GB" dirty="0" smtClean="0"/>
                    </a:p>
                  </a:txBody>
                  <a:tcPr/>
                </a:tc>
              </a:tr>
              <a:tr h="370840">
                <a:tc>
                  <a:txBody>
                    <a:bodyPr/>
                    <a:lstStyle/>
                    <a:p>
                      <a:r>
                        <a:rPr lang="en-GB" dirty="0" smtClean="0"/>
                        <a:t>Platform/VIM</a:t>
                      </a:r>
                      <a:r>
                        <a:rPr lang="en-GB" baseline="0" dirty="0" smtClean="0"/>
                        <a:t> emulator</a:t>
                      </a:r>
                      <a:endParaRPr lang="en-GB" dirty="0"/>
                    </a:p>
                  </a:txBody>
                  <a:tcPr/>
                </a:tc>
                <a:tc>
                  <a:txBody>
                    <a:bodyPr/>
                    <a:lstStyle/>
                    <a:p>
                      <a:r>
                        <a:rPr lang="en-GB" dirty="0" smtClean="0"/>
                        <a:t>-</a:t>
                      </a:r>
                      <a:endParaRPr lang="en-GB" dirty="0"/>
                    </a:p>
                  </a:txBody>
                  <a:tcPr/>
                </a:tc>
                <a:tc>
                  <a:txBody>
                    <a:bodyPr/>
                    <a:lstStyle/>
                    <a:p>
                      <a:r>
                        <a:rPr lang="en-GB" dirty="0" smtClean="0">
                          <a:solidFill>
                            <a:schemeClr val="accent6"/>
                          </a:solidFill>
                        </a:rPr>
                        <a:t>emulator</a:t>
                      </a:r>
                      <a:r>
                        <a:rPr lang="en-GB" dirty="0" smtClean="0"/>
                        <a:t> supporting containers and VMs</a:t>
                      </a:r>
                      <a:endParaRPr lang="en-GB" dirty="0"/>
                    </a:p>
                  </a:txBody>
                  <a:tcPr/>
                </a:tc>
              </a:tr>
              <a:tr h="370840">
                <a:tc>
                  <a:txBody>
                    <a:bodyPr/>
                    <a:lstStyle/>
                    <a:p>
                      <a:r>
                        <a:rPr lang="en-GB" dirty="0" smtClean="0"/>
                        <a:t>Debugging</a:t>
                      </a:r>
                      <a:r>
                        <a:rPr lang="en-GB" baseline="0" dirty="0" smtClean="0"/>
                        <a:t> &amp; monitoring</a:t>
                      </a:r>
                      <a:endParaRPr lang="en-GB" dirty="0"/>
                    </a:p>
                  </a:txBody>
                  <a:tcPr/>
                </a:tc>
                <a:tc>
                  <a:txBody>
                    <a:bodyPr/>
                    <a:lstStyle/>
                    <a:p>
                      <a:r>
                        <a:rPr lang="en-GB" dirty="0" smtClean="0"/>
                        <a:t>only in infrastructure</a:t>
                      </a:r>
                      <a:endParaRPr lang="en-GB" dirty="0"/>
                    </a:p>
                  </a:txBody>
                  <a:tcPr/>
                </a:tc>
                <a:tc>
                  <a:txBody>
                    <a:bodyPr/>
                    <a:lstStyle/>
                    <a:p>
                      <a:r>
                        <a:rPr lang="en-GB" dirty="0" smtClean="0"/>
                        <a:t>in</a:t>
                      </a:r>
                      <a:r>
                        <a:rPr lang="en-GB" baseline="0" dirty="0" smtClean="0"/>
                        <a:t> emulator &amp; VIM</a:t>
                      </a:r>
                      <a:endParaRPr lang="en-GB" dirty="0"/>
                    </a:p>
                  </a:txBody>
                  <a:tcPr/>
                </a:tc>
              </a:tr>
              <a:tr h="370840">
                <a:tc>
                  <a:txBody>
                    <a:bodyPr/>
                    <a:lstStyle/>
                    <a:p>
                      <a:r>
                        <a:rPr lang="en-GB" dirty="0" smtClean="0"/>
                        <a:t>Architecture</a:t>
                      </a:r>
                      <a:endParaRPr lang="en-GB" dirty="0"/>
                    </a:p>
                  </a:txBody>
                  <a:tcPr/>
                </a:tc>
                <a:tc>
                  <a:txBody>
                    <a:bodyPr/>
                    <a:lstStyle/>
                    <a:p>
                      <a:r>
                        <a:rPr lang="en-GB" dirty="0" smtClean="0"/>
                        <a:t>monolithic</a:t>
                      </a:r>
                      <a:endParaRPr lang="en-GB" dirty="0"/>
                    </a:p>
                  </a:txBody>
                  <a:tcPr/>
                </a:tc>
                <a:tc>
                  <a:txBody>
                    <a:bodyPr/>
                    <a:lstStyle/>
                    <a:p>
                      <a:r>
                        <a:rPr lang="en-GB" dirty="0" err="1" smtClean="0"/>
                        <a:t>microservice</a:t>
                      </a:r>
                      <a:r>
                        <a:rPr lang="en-GB" dirty="0" smtClean="0"/>
                        <a:t>-based</a:t>
                      </a:r>
                      <a:endParaRPr lang="en-GB" dirty="0"/>
                    </a:p>
                  </a:txBody>
                  <a:tcPr/>
                </a:tc>
              </a:tr>
              <a:tr h="370840">
                <a:tc>
                  <a:txBody>
                    <a:bodyPr/>
                    <a:lstStyle/>
                    <a:p>
                      <a:r>
                        <a:rPr lang="en-GB" dirty="0" smtClean="0"/>
                        <a:t>GUI</a:t>
                      </a:r>
                      <a:endParaRPr lang="en-GB" dirty="0"/>
                    </a:p>
                  </a:txBody>
                  <a:tcPr/>
                </a:tc>
                <a:tc>
                  <a:txBody>
                    <a:bodyPr/>
                    <a:lstStyle/>
                    <a:p>
                      <a:r>
                        <a:rPr lang="en-GB" dirty="0" smtClean="0"/>
                        <a:t>Juju Charms-based</a:t>
                      </a:r>
                      <a:endParaRPr lang="en-GB" dirty="0"/>
                    </a:p>
                  </a:txBody>
                  <a:tcPr/>
                </a:tc>
                <a:tc>
                  <a:txBody>
                    <a:bodyPr/>
                    <a:lstStyle/>
                    <a:p>
                      <a:r>
                        <a:rPr lang="en-GB" dirty="0" smtClean="0"/>
                        <a:t>SDK, BSS,</a:t>
                      </a:r>
                      <a:r>
                        <a:rPr lang="en-GB" baseline="0" dirty="0" smtClean="0"/>
                        <a:t> GK GUs</a:t>
                      </a:r>
                      <a:endParaRPr lang="en-GB" dirty="0"/>
                    </a:p>
                  </a:txBody>
                  <a:tcPr/>
                </a:tc>
              </a:tr>
              <a:tr h="370840">
                <a:tc>
                  <a:txBody>
                    <a:bodyPr/>
                    <a:lstStyle/>
                    <a:p>
                      <a:r>
                        <a:rPr lang="en-GB" dirty="0" smtClean="0"/>
                        <a:t>Fine-grained</a:t>
                      </a:r>
                      <a:r>
                        <a:rPr lang="en-GB" baseline="0" dirty="0" smtClean="0"/>
                        <a:t> access/user management</a:t>
                      </a:r>
                      <a:endParaRPr lang="en-GB" dirty="0"/>
                    </a:p>
                  </a:txBody>
                  <a:tcPr/>
                </a:tc>
                <a:tc>
                  <a:txBody>
                    <a:bodyPr/>
                    <a:lstStyle/>
                    <a:p>
                      <a:r>
                        <a:rPr lang="en-GB" dirty="0" smtClean="0"/>
                        <a:t>multi-user support</a:t>
                      </a:r>
                      <a:endParaRPr lang="en-GB" dirty="0"/>
                    </a:p>
                  </a:txBody>
                  <a:tcPr/>
                </a:tc>
                <a:tc>
                  <a:txBody>
                    <a:bodyPr/>
                    <a:lstStyle/>
                    <a:p>
                      <a:r>
                        <a:rPr lang="en-GB" dirty="0" smtClean="0"/>
                        <a:t>multi-user, OAP</a:t>
                      </a:r>
                      <a:r>
                        <a:rPr lang="en-GB" baseline="0" dirty="0" smtClean="0"/>
                        <a:t> support, GitHub integration</a:t>
                      </a:r>
                      <a:endParaRPr lang="en-GB" dirty="0"/>
                    </a:p>
                  </a:txBody>
                  <a:tcPr/>
                </a:tc>
              </a:tr>
              <a:tr h="370840">
                <a:tc>
                  <a:txBody>
                    <a:bodyPr/>
                    <a:lstStyle/>
                    <a:p>
                      <a:r>
                        <a:rPr lang="en-GB" dirty="0" smtClean="0"/>
                        <a:t>Multi-VIM support</a:t>
                      </a:r>
                      <a:endParaRPr lang="en-GB" dirty="0"/>
                    </a:p>
                  </a:txBody>
                  <a:tcPr/>
                </a:tc>
                <a:tc>
                  <a:txBody>
                    <a:bodyPr/>
                    <a:lstStyle/>
                    <a:p>
                      <a:r>
                        <a:rPr lang="en-GB" dirty="0" smtClean="0"/>
                        <a:t>yes, OpenStack</a:t>
                      </a:r>
                      <a:r>
                        <a:rPr lang="en-GB" baseline="0" dirty="0" smtClean="0"/>
                        <a:t> support</a:t>
                      </a:r>
                      <a:endParaRPr lang="en-GB" dirty="0"/>
                    </a:p>
                  </a:txBody>
                  <a:tcPr/>
                </a:tc>
                <a:tc>
                  <a:txBody>
                    <a:bodyPr/>
                    <a:lstStyle/>
                    <a:p>
                      <a:r>
                        <a:rPr lang="en-GB" dirty="0" smtClean="0"/>
                        <a:t>yes, emulator</a:t>
                      </a:r>
                      <a:r>
                        <a:rPr lang="en-GB" baseline="0" dirty="0" smtClean="0"/>
                        <a:t> and OpenStack support</a:t>
                      </a:r>
                      <a:endParaRPr lang="en-GB" dirty="0"/>
                    </a:p>
                  </a:txBody>
                  <a:tcPr/>
                </a:tc>
              </a:tr>
            </a:tbl>
          </a:graphicData>
        </a:graphic>
      </p:graphicFrame>
      <p:sp>
        <p:nvSpPr>
          <p:cNvPr id="6" name="Striped Right Arrow 5"/>
          <p:cNvSpPr/>
          <p:nvPr/>
        </p:nvSpPr>
        <p:spPr>
          <a:xfrm>
            <a:off x="838200" y="5795319"/>
            <a:ext cx="1732005" cy="64255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718487" y="5931928"/>
            <a:ext cx="8223470" cy="369332"/>
          </a:xfrm>
          <a:prstGeom prst="rect">
            <a:avLst/>
          </a:prstGeom>
          <a:noFill/>
        </p:spPr>
        <p:txBody>
          <a:bodyPr wrap="none" rtlCol="0">
            <a:spAutoFit/>
          </a:bodyPr>
          <a:lstStyle/>
          <a:p>
            <a:r>
              <a:rPr lang="en-GB" dirty="0" smtClean="0"/>
              <a:t>discussion ongoing towards integrating SONATA components (incl. emulator) into OSM</a:t>
            </a:r>
            <a:endParaRPr lang="en-GB" dirty="0"/>
          </a:p>
        </p:txBody>
      </p:sp>
      <p:pic>
        <p:nvPicPr>
          <p:cNvPr id="8" name="Picture 7"/>
          <p:cNvPicPr>
            <a:picLocks noChangeAspect="1"/>
          </p:cNvPicPr>
          <p:nvPr/>
        </p:nvPicPr>
        <p:blipFill>
          <a:blip r:embed="rId2"/>
          <a:stretch>
            <a:fillRect/>
          </a:stretch>
        </p:blipFill>
        <p:spPr>
          <a:xfrm>
            <a:off x="9777284" y="107372"/>
            <a:ext cx="1905000" cy="876300"/>
          </a:xfrm>
          <a:prstGeom prst="rect">
            <a:avLst/>
          </a:prstGeom>
        </p:spPr>
      </p:pic>
    </p:spTree>
    <p:extLst>
      <p:ext uri="{BB962C8B-B14F-4D97-AF65-F5344CB8AC3E}">
        <p14:creationId xmlns:p14="http://schemas.microsoft.com/office/powerpoint/2010/main" val="158432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SONATA vs. other research projects</a:t>
            </a:r>
            <a:endParaRPr lang="en-GB" dirty="0"/>
          </a:p>
        </p:txBody>
      </p:sp>
      <p:sp>
        <p:nvSpPr>
          <p:cNvPr id="3" name="Content Placeholder 2"/>
          <p:cNvSpPr>
            <a:spLocks noGrp="1"/>
          </p:cNvSpPr>
          <p:nvPr>
            <p:ph idx="1"/>
          </p:nvPr>
        </p:nvSpPr>
        <p:spPr/>
        <p:txBody>
          <a:bodyPr/>
          <a:lstStyle/>
          <a:p>
            <a:r>
              <a:rPr lang="en-GB" dirty="0" smtClean="0"/>
              <a:t>FP7 UNIFY</a:t>
            </a:r>
          </a:p>
          <a:p>
            <a:pPr lvl="1"/>
            <a:r>
              <a:rPr lang="en-GB" dirty="0" err="1" smtClean="0"/>
              <a:t>PoC</a:t>
            </a:r>
            <a:r>
              <a:rPr lang="en-GB" dirty="0" smtClean="0"/>
              <a:t>-focused research project vs. </a:t>
            </a:r>
            <a:r>
              <a:rPr lang="en-GB" b="1" dirty="0" smtClean="0"/>
              <a:t>software-focused innovation project</a:t>
            </a:r>
            <a:r>
              <a:rPr lang="en-GB" dirty="0" smtClean="0"/>
              <a:t> </a:t>
            </a:r>
          </a:p>
          <a:p>
            <a:pPr lvl="1"/>
            <a:r>
              <a:rPr lang="en-GB" dirty="0"/>
              <a:t>Resource orchestration vs. </a:t>
            </a:r>
            <a:r>
              <a:rPr lang="en-GB" b="1" dirty="0"/>
              <a:t>service </a:t>
            </a:r>
            <a:r>
              <a:rPr lang="en-GB" b="1" dirty="0" smtClean="0"/>
              <a:t>orchestration</a:t>
            </a:r>
          </a:p>
          <a:p>
            <a:pPr lvl="1"/>
            <a:r>
              <a:rPr lang="en-GB" dirty="0" smtClean="0"/>
              <a:t>Custom YANG programming model vs. </a:t>
            </a:r>
            <a:r>
              <a:rPr lang="en-GB" b="1" dirty="0" smtClean="0"/>
              <a:t>ETSI-compliant YAML model</a:t>
            </a:r>
          </a:p>
          <a:p>
            <a:pPr lvl="1"/>
            <a:r>
              <a:rPr lang="en-GB" dirty="0" smtClean="0"/>
              <a:t>Monolithic orchestrator vs. </a:t>
            </a:r>
            <a:r>
              <a:rPr lang="en-GB" b="1" dirty="0" smtClean="0"/>
              <a:t>modular MANO </a:t>
            </a:r>
            <a:r>
              <a:rPr lang="en-GB" dirty="0" smtClean="0"/>
              <a:t>framework</a:t>
            </a:r>
          </a:p>
          <a:p>
            <a:pPr lvl="1"/>
            <a:r>
              <a:rPr lang="en-GB" dirty="0" smtClean="0"/>
              <a:t>DevOps as a methodology of loosely coupled tools vs. </a:t>
            </a:r>
            <a:r>
              <a:rPr lang="en-GB" b="1" dirty="0" smtClean="0"/>
              <a:t>DevOps as integrated E2E closed-loop</a:t>
            </a:r>
            <a:r>
              <a:rPr lang="en-GB" dirty="0" smtClean="0"/>
              <a:t> support of SDK and Service Platform software</a:t>
            </a:r>
          </a:p>
          <a:p>
            <a:r>
              <a:rPr lang="en-GB" dirty="0" smtClean="0"/>
              <a:t>FP7 T-NOVA</a:t>
            </a:r>
          </a:p>
          <a:p>
            <a:pPr lvl="1"/>
            <a:r>
              <a:rPr lang="en-GB" dirty="0" err="1" smtClean="0"/>
              <a:t>PoC</a:t>
            </a:r>
            <a:r>
              <a:rPr lang="en-GB" dirty="0" smtClean="0"/>
              <a:t>-focused </a:t>
            </a:r>
            <a:r>
              <a:rPr lang="en-GB" dirty="0"/>
              <a:t>research project vs. </a:t>
            </a:r>
            <a:r>
              <a:rPr lang="en-GB" b="1" dirty="0"/>
              <a:t>software-focused innovation project</a:t>
            </a:r>
            <a:r>
              <a:rPr lang="en-GB" dirty="0"/>
              <a:t> </a:t>
            </a:r>
          </a:p>
          <a:p>
            <a:pPr lvl="1"/>
            <a:r>
              <a:rPr lang="en-GB" dirty="0" smtClean="0"/>
              <a:t>Focus on market place (catalogue) vs. focus on </a:t>
            </a:r>
            <a:r>
              <a:rPr lang="en-GB" b="1" dirty="0" smtClean="0"/>
              <a:t>E2E NFV service development and multi-</a:t>
            </a:r>
            <a:r>
              <a:rPr lang="en-GB" b="1" dirty="0" err="1" smtClean="0"/>
              <a:t>PoP</a:t>
            </a:r>
            <a:r>
              <a:rPr lang="en-GB" b="1" dirty="0" smtClean="0"/>
              <a:t> orchestration</a:t>
            </a:r>
          </a:p>
          <a:p>
            <a:pPr lvl="1"/>
            <a:r>
              <a:rPr lang="en-GB" dirty="0"/>
              <a:t>Custom </a:t>
            </a:r>
            <a:r>
              <a:rPr lang="en-GB" dirty="0" smtClean="0"/>
              <a:t>YAML programming </a:t>
            </a:r>
            <a:r>
              <a:rPr lang="en-GB" dirty="0"/>
              <a:t>model vs. </a:t>
            </a:r>
            <a:r>
              <a:rPr lang="en-GB" b="1" dirty="0"/>
              <a:t>ETSI-compliant YAML model</a:t>
            </a:r>
          </a:p>
          <a:p>
            <a:pPr lvl="1"/>
            <a:endParaRPr lang="en-GB" dirty="0"/>
          </a:p>
        </p:txBody>
      </p:sp>
    </p:spTree>
    <p:extLst>
      <p:ext uri="{BB962C8B-B14F-4D97-AF65-F5344CB8AC3E}">
        <p14:creationId xmlns:p14="http://schemas.microsoft.com/office/powerpoint/2010/main" val="1291617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Take </a:t>
            </a:r>
            <a:r>
              <a:rPr lang="de-DE" dirty="0" err="1" smtClean="0"/>
              <a:t>aways</a:t>
            </a:r>
            <a:endParaRPr lang="en-US" dirty="0"/>
          </a:p>
        </p:txBody>
      </p:sp>
      <p:sp>
        <p:nvSpPr>
          <p:cNvPr id="3" name="Content Placeholder 2"/>
          <p:cNvSpPr>
            <a:spLocks noGrp="1"/>
          </p:cNvSpPr>
          <p:nvPr>
            <p:ph idx="1"/>
          </p:nvPr>
        </p:nvSpPr>
        <p:spPr>
          <a:xfrm>
            <a:off x="838200" y="1309815"/>
            <a:ext cx="6895454" cy="4905005"/>
          </a:xfrm>
        </p:spPr>
        <p:txBody>
          <a:bodyPr>
            <a:noAutofit/>
          </a:bodyPr>
          <a:lstStyle/>
          <a:p>
            <a:pPr marL="228600" lvl="1">
              <a:spcBef>
                <a:spcPts val="1000"/>
              </a:spcBef>
            </a:pPr>
            <a:r>
              <a:rPr lang="de-DE" dirty="0" err="1" smtClean="0"/>
              <a:t>SONATA‘s</a:t>
            </a:r>
            <a:r>
              <a:rPr lang="de-DE" dirty="0" smtClean="0"/>
              <a:t> </a:t>
            </a:r>
            <a:r>
              <a:rPr lang="de-DE" dirty="0" err="1" smtClean="0"/>
              <a:t>main</a:t>
            </a:r>
            <a:r>
              <a:rPr lang="de-DE" dirty="0" smtClean="0"/>
              <a:t> </a:t>
            </a:r>
            <a:r>
              <a:rPr lang="de-DE" dirty="0" err="1" smtClean="0"/>
              <a:t>aim</a:t>
            </a:r>
            <a:r>
              <a:rPr lang="de-DE" dirty="0" smtClean="0"/>
              <a:t> </a:t>
            </a:r>
            <a:r>
              <a:rPr lang="de-DE" dirty="0" err="1" smtClean="0"/>
              <a:t>is</a:t>
            </a:r>
            <a:r>
              <a:rPr lang="de-DE" dirty="0" smtClean="0"/>
              <a:t> </a:t>
            </a:r>
            <a:r>
              <a:rPr lang="de-DE" dirty="0" err="1" smtClean="0"/>
              <a:t>to</a:t>
            </a:r>
            <a:r>
              <a:rPr lang="de-DE" dirty="0" smtClean="0"/>
              <a:t> </a:t>
            </a:r>
            <a:r>
              <a:rPr lang="de-DE" b="1" dirty="0" err="1" smtClean="0"/>
              <a:t>reduce</a:t>
            </a:r>
            <a:r>
              <a:rPr lang="de-DE" b="1" dirty="0" smtClean="0"/>
              <a:t> </a:t>
            </a:r>
            <a:r>
              <a:rPr lang="de-DE" b="1" dirty="0" err="1" smtClean="0"/>
              <a:t>the</a:t>
            </a:r>
            <a:r>
              <a:rPr lang="de-DE" b="1" dirty="0" smtClean="0"/>
              <a:t> time </a:t>
            </a:r>
            <a:r>
              <a:rPr lang="de-DE" b="1" dirty="0" err="1" smtClean="0"/>
              <a:t>to</a:t>
            </a:r>
            <a:r>
              <a:rPr lang="de-DE" b="1" dirty="0" smtClean="0"/>
              <a:t> </a:t>
            </a:r>
            <a:r>
              <a:rPr lang="de-DE" b="1" dirty="0" err="1" smtClean="0"/>
              <a:t>market</a:t>
            </a:r>
            <a:r>
              <a:rPr lang="de-DE" b="1" dirty="0" smtClean="0"/>
              <a:t> </a:t>
            </a:r>
            <a:r>
              <a:rPr lang="de-DE" b="1" dirty="0" err="1" smtClean="0"/>
              <a:t>of</a:t>
            </a:r>
            <a:r>
              <a:rPr lang="de-DE" b="1" dirty="0" smtClean="0"/>
              <a:t> software-</a:t>
            </a:r>
            <a:r>
              <a:rPr lang="de-DE" b="1" dirty="0" err="1" smtClean="0"/>
              <a:t>based</a:t>
            </a:r>
            <a:r>
              <a:rPr lang="de-DE" b="1" dirty="0" smtClean="0"/>
              <a:t> 5G </a:t>
            </a:r>
            <a:r>
              <a:rPr lang="de-DE" b="1" dirty="0" err="1" smtClean="0"/>
              <a:t>services</a:t>
            </a:r>
            <a:r>
              <a:rPr lang="de-DE" dirty="0" smtClean="0"/>
              <a:t> </a:t>
            </a:r>
            <a:r>
              <a:rPr lang="de-DE" dirty="0" err="1" smtClean="0"/>
              <a:t>through</a:t>
            </a:r>
            <a:r>
              <a:rPr lang="de-DE" dirty="0" smtClean="0"/>
              <a:t> </a:t>
            </a:r>
            <a:r>
              <a:rPr lang="de-DE" dirty="0" err="1" smtClean="0"/>
              <a:t>development</a:t>
            </a:r>
            <a:r>
              <a:rPr lang="de-DE" dirty="0" smtClean="0"/>
              <a:t> </a:t>
            </a:r>
            <a:r>
              <a:rPr lang="de-DE" dirty="0" err="1" smtClean="0"/>
              <a:t>of</a:t>
            </a:r>
            <a:r>
              <a:rPr lang="de-DE" dirty="0" smtClean="0"/>
              <a:t>:</a:t>
            </a:r>
          </a:p>
          <a:p>
            <a:pPr marL="685800" lvl="2">
              <a:spcBef>
                <a:spcPts val="1000"/>
              </a:spcBef>
            </a:pPr>
            <a:r>
              <a:rPr lang="de-DE" sz="1600" u="sng" dirty="0" smtClean="0"/>
              <a:t>Software Development Kit</a:t>
            </a:r>
            <a:r>
              <a:rPr lang="de-DE" sz="1600" dirty="0" smtClean="0"/>
              <a:t> </a:t>
            </a:r>
            <a:r>
              <a:rPr lang="de-DE" sz="1600" dirty="0" err="1" smtClean="0"/>
              <a:t>for</a:t>
            </a:r>
            <a:r>
              <a:rPr lang="de-DE" sz="1600" dirty="0" smtClean="0"/>
              <a:t> </a:t>
            </a:r>
            <a:r>
              <a:rPr lang="de-DE" sz="1600" dirty="0" err="1" smtClean="0"/>
              <a:t>designing</a:t>
            </a:r>
            <a:r>
              <a:rPr lang="de-DE" sz="1600" dirty="0" smtClean="0"/>
              <a:t> &amp; </a:t>
            </a:r>
            <a:r>
              <a:rPr lang="de-DE" sz="1600" dirty="0" err="1" smtClean="0"/>
              <a:t>testing</a:t>
            </a:r>
            <a:r>
              <a:rPr lang="de-DE" sz="1600" dirty="0" smtClean="0"/>
              <a:t> NFV </a:t>
            </a:r>
            <a:r>
              <a:rPr lang="de-DE" sz="1600" dirty="0" err="1" smtClean="0"/>
              <a:t>services</a:t>
            </a:r>
            <a:endParaRPr lang="de-DE" sz="1600" dirty="0" smtClean="0"/>
          </a:p>
          <a:p>
            <a:pPr marL="685800" lvl="2">
              <a:spcBef>
                <a:spcPts val="1000"/>
              </a:spcBef>
            </a:pPr>
            <a:r>
              <a:rPr lang="de-DE" sz="1600" dirty="0" smtClean="0"/>
              <a:t>a </a:t>
            </a:r>
            <a:r>
              <a:rPr lang="de-DE" sz="1600" u="sng" dirty="0" err="1" smtClean="0"/>
              <a:t>microservice-based</a:t>
            </a:r>
            <a:r>
              <a:rPr lang="de-DE" sz="1600" u="sng" dirty="0" smtClean="0"/>
              <a:t> Service </a:t>
            </a:r>
            <a:r>
              <a:rPr lang="de-DE" sz="1600" u="sng" dirty="0" err="1" smtClean="0"/>
              <a:t>Platform</a:t>
            </a:r>
            <a:r>
              <a:rPr lang="de-DE" sz="1600" dirty="0" smtClean="0"/>
              <a:t> </a:t>
            </a:r>
            <a:r>
              <a:rPr lang="de-DE" sz="1600" dirty="0" err="1" smtClean="0"/>
              <a:t>to</a:t>
            </a:r>
            <a:r>
              <a:rPr lang="de-DE" sz="1600" dirty="0" smtClean="0"/>
              <a:t> Manage </a:t>
            </a:r>
            <a:r>
              <a:rPr lang="de-DE" sz="1600" dirty="0" err="1" smtClean="0"/>
              <a:t>and</a:t>
            </a:r>
            <a:r>
              <a:rPr lang="de-DE" sz="1600" dirty="0" smtClean="0"/>
              <a:t> </a:t>
            </a:r>
            <a:r>
              <a:rPr lang="de-DE" sz="1600" dirty="0" err="1" smtClean="0"/>
              <a:t>Orchestrate</a:t>
            </a:r>
            <a:r>
              <a:rPr lang="de-DE" sz="1600" dirty="0" smtClean="0"/>
              <a:t> </a:t>
            </a:r>
            <a:r>
              <a:rPr lang="de-DE" sz="1600" dirty="0" err="1" smtClean="0"/>
              <a:t>service</a:t>
            </a:r>
            <a:r>
              <a:rPr lang="de-DE" sz="1600" dirty="0" smtClean="0"/>
              <a:t> </a:t>
            </a:r>
            <a:r>
              <a:rPr lang="de-DE" sz="1600" dirty="0" err="1" smtClean="0"/>
              <a:t>instances</a:t>
            </a:r>
            <a:r>
              <a:rPr lang="de-DE" sz="1600" dirty="0" smtClean="0"/>
              <a:t> </a:t>
            </a:r>
            <a:r>
              <a:rPr lang="de-DE" sz="1600" dirty="0" err="1" smtClean="0"/>
              <a:t>over</a:t>
            </a:r>
            <a:r>
              <a:rPr lang="de-DE" sz="1600" dirty="0" smtClean="0"/>
              <a:t> multiple </a:t>
            </a:r>
            <a:r>
              <a:rPr lang="de-DE" sz="1600" dirty="0" err="1" smtClean="0"/>
              <a:t>PoPa</a:t>
            </a:r>
            <a:endParaRPr lang="de-DE" sz="1600" dirty="0" smtClean="0"/>
          </a:p>
          <a:p>
            <a:pPr marL="685800" lvl="2">
              <a:spcBef>
                <a:spcPts val="1000"/>
              </a:spcBef>
            </a:pPr>
            <a:r>
              <a:rPr lang="de-DE" sz="1600" dirty="0" smtClean="0"/>
              <a:t>a </a:t>
            </a:r>
            <a:r>
              <a:rPr lang="de-DE" sz="1600" u="sng" dirty="0" err="1" smtClean="0"/>
              <a:t>DevOps</a:t>
            </a:r>
            <a:r>
              <a:rPr lang="de-DE" sz="1600" u="sng" dirty="0" smtClean="0"/>
              <a:t> </a:t>
            </a:r>
            <a:r>
              <a:rPr lang="de-DE" sz="1600" u="sng" dirty="0" err="1" smtClean="0"/>
              <a:t>workflow</a:t>
            </a:r>
            <a:r>
              <a:rPr lang="de-DE" sz="1600" dirty="0" smtClean="0"/>
              <a:t> </a:t>
            </a:r>
            <a:r>
              <a:rPr lang="de-DE" sz="1600" dirty="0" err="1" smtClean="0"/>
              <a:t>enabling</a:t>
            </a:r>
            <a:r>
              <a:rPr lang="de-DE" sz="1600" dirty="0" smtClean="0"/>
              <a:t> quick </a:t>
            </a:r>
            <a:r>
              <a:rPr lang="de-DE" sz="1600" dirty="0" err="1" smtClean="0"/>
              <a:t>transition</a:t>
            </a:r>
            <a:r>
              <a:rPr lang="de-DE" sz="1600" dirty="0" smtClean="0"/>
              <a:t> </a:t>
            </a:r>
            <a:r>
              <a:rPr lang="de-DE" sz="1600" dirty="0" err="1" smtClean="0"/>
              <a:t>between</a:t>
            </a:r>
            <a:r>
              <a:rPr lang="de-DE" sz="1600" dirty="0" smtClean="0"/>
              <a:t> </a:t>
            </a:r>
            <a:r>
              <a:rPr lang="de-DE" sz="1600" dirty="0" err="1" smtClean="0"/>
              <a:t>development</a:t>
            </a:r>
            <a:r>
              <a:rPr lang="de-DE" sz="1600" dirty="0" smtClean="0"/>
              <a:t> </a:t>
            </a:r>
            <a:r>
              <a:rPr lang="de-DE" sz="1600" dirty="0" err="1" smtClean="0"/>
              <a:t>and</a:t>
            </a:r>
            <a:r>
              <a:rPr lang="de-DE" sz="1600" dirty="0" smtClean="0"/>
              <a:t> </a:t>
            </a:r>
            <a:r>
              <a:rPr lang="de-DE" sz="1600" dirty="0" err="1" smtClean="0"/>
              <a:t>operations</a:t>
            </a:r>
            <a:endParaRPr lang="de-DE" sz="1600" dirty="0" smtClean="0"/>
          </a:p>
          <a:p>
            <a:pPr marL="228600" lvl="1">
              <a:spcBef>
                <a:spcPts val="1000"/>
              </a:spcBef>
            </a:pPr>
            <a:endParaRPr lang="de-DE" dirty="0" smtClean="0"/>
          </a:p>
          <a:p>
            <a:pPr marL="228600" lvl="1">
              <a:spcBef>
                <a:spcPts val="1000"/>
              </a:spcBef>
            </a:pPr>
            <a:r>
              <a:rPr lang="de-DE" dirty="0" smtClean="0"/>
              <a:t>SONATA </a:t>
            </a:r>
            <a:r>
              <a:rPr lang="de-DE" dirty="0" err="1" smtClean="0"/>
              <a:t>software</a:t>
            </a:r>
            <a:r>
              <a:rPr lang="de-DE" dirty="0" smtClean="0"/>
              <a:t> </a:t>
            </a:r>
            <a:r>
              <a:rPr lang="de-DE" dirty="0" err="1" smtClean="0"/>
              <a:t>itself</a:t>
            </a:r>
            <a:r>
              <a:rPr lang="de-DE" dirty="0" smtClean="0"/>
              <a:t> </a:t>
            </a:r>
            <a:r>
              <a:rPr lang="de-DE" dirty="0" err="1" smtClean="0"/>
              <a:t>follows</a:t>
            </a:r>
            <a:r>
              <a:rPr lang="de-DE" dirty="0" smtClean="0"/>
              <a:t> a </a:t>
            </a:r>
            <a:r>
              <a:rPr lang="de-DE" dirty="0" err="1" smtClean="0"/>
              <a:t>DevOps</a:t>
            </a:r>
            <a:r>
              <a:rPr lang="de-DE" dirty="0" smtClean="0"/>
              <a:t> </a:t>
            </a:r>
            <a:r>
              <a:rPr lang="de-DE" dirty="0" err="1" smtClean="0"/>
              <a:t>approach</a:t>
            </a:r>
            <a:r>
              <a:rPr lang="de-DE" dirty="0" smtClean="0"/>
              <a:t> </a:t>
            </a:r>
            <a:r>
              <a:rPr lang="de-DE" dirty="0" err="1" smtClean="0"/>
              <a:t>using</a:t>
            </a:r>
            <a:r>
              <a:rPr lang="de-DE" dirty="0" smtClean="0"/>
              <a:t> </a:t>
            </a:r>
            <a:r>
              <a:rPr lang="de-DE" b="1" dirty="0" err="1" smtClean="0"/>
              <a:t>state</a:t>
            </a:r>
            <a:r>
              <a:rPr lang="de-DE" b="1" dirty="0" smtClean="0"/>
              <a:t>-</a:t>
            </a:r>
            <a:r>
              <a:rPr lang="de-DE" b="1" dirty="0" err="1" smtClean="0"/>
              <a:t>of</a:t>
            </a:r>
            <a:r>
              <a:rPr lang="de-DE" b="1" dirty="0" smtClean="0"/>
              <a:t>-</a:t>
            </a:r>
            <a:r>
              <a:rPr lang="de-DE" b="1" dirty="0" err="1" smtClean="0"/>
              <a:t>the</a:t>
            </a:r>
            <a:r>
              <a:rPr lang="de-DE" b="1" dirty="0" smtClean="0"/>
              <a:t>-art CI/CD </a:t>
            </a:r>
            <a:r>
              <a:rPr lang="de-DE" b="1" dirty="0" err="1" smtClean="0"/>
              <a:t>tools</a:t>
            </a:r>
            <a:r>
              <a:rPr lang="de-DE" dirty="0" smtClean="0"/>
              <a:t> </a:t>
            </a:r>
            <a:r>
              <a:rPr lang="de-DE" dirty="0" err="1" smtClean="0"/>
              <a:t>and</a:t>
            </a:r>
            <a:r>
              <a:rPr lang="de-DE" dirty="0" smtClean="0"/>
              <a:t> </a:t>
            </a:r>
            <a:r>
              <a:rPr lang="de-DE" dirty="0" err="1" smtClean="0"/>
              <a:t>processes</a:t>
            </a:r>
            <a:endParaRPr lang="de-DE" dirty="0" smtClean="0"/>
          </a:p>
          <a:p>
            <a:pPr marL="228600" lvl="1">
              <a:spcBef>
                <a:spcPts val="1000"/>
              </a:spcBef>
            </a:pPr>
            <a:endParaRPr lang="de-DE" dirty="0" smtClean="0"/>
          </a:p>
          <a:p>
            <a:pPr marL="228600" lvl="1">
              <a:spcBef>
                <a:spcPts val="1000"/>
              </a:spcBef>
            </a:pPr>
            <a:r>
              <a:rPr lang="de-DE" dirty="0" smtClean="0"/>
              <a:t>SONATA </a:t>
            </a:r>
            <a:r>
              <a:rPr lang="de-DE" dirty="0" err="1" smtClean="0"/>
              <a:t>builds</a:t>
            </a:r>
            <a:r>
              <a:rPr lang="de-DE" dirty="0" smtClean="0"/>
              <a:t> </a:t>
            </a:r>
            <a:r>
              <a:rPr lang="de-DE" dirty="0" err="1" smtClean="0"/>
              <a:t>further</a:t>
            </a:r>
            <a:r>
              <a:rPr lang="de-DE" dirty="0" smtClean="0"/>
              <a:t> on </a:t>
            </a:r>
            <a:r>
              <a:rPr lang="de-DE" dirty="0" err="1" smtClean="0"/>
              <a:t>existing</a:t>
            </a:r>
            <a:r>
              <a:rPr lang="de-DE" dirty="0" smtClean="0"/>
              <a:t> </a:t>
            </a:r>
            <a:r>
              <a:rPr lang="de-DE" dirty="0" err="1" smtClean="0"/>
              <a:t>research</a:t>
            </a:r>
            <a:r>
              <a:rPr lang="de-DE" dirty="0" smtClean="0"/>
              <a:t> </a:t>
            </a:r>
            <a:r>
              <a:rPr lang="de-DE" dirty="0" err="1" smtClean="0"/>
              <a:t>and</a:t>
            </a:r>
            <a:r>
              <a:rPr lang="de-DE" dirty="0" smtClean="0"/>
              <a:t> </a:t>
            </a:r>
            <a:r>
              <a:rPr lang="de-DE" dirty="0" err="1" smtClean="0"/>
              <a:t>standardization</a:t>
            </a:r>
            <a:r>
              <a:rPr lang="de-DE" dirty="0" smtClean="0"/>
              <a:t> </a:t>
            </a:r>
            <a:r>
              <a:rPr lang="de-DE" dirty="0" err="1" smtClean="0"/>
              <a:t>efforts</a:t>
            </a:r>
            <a:r>
              <a:rPr lang="de-DE" dirty="0" smtClean="0"/>
              <a:t> such </a:t>
            </a:r>
            <a:r>
              <a:rPr lang="de-DE" dirty="0" err="1" smtClean="0"/>
              <a:t>as</a:t>
            </a:r>
            <a:r>
              <a:rPr lang="de-DE" dirty="0" smtClean="0"/>
              <a:t> </a:t>
            </a:r>
            <a:r>
              <a:rPr lang="de-DE" b="1" dirty="0" smtClean="0"/>
              <a:t>ETSI NFV</a:t>
            </a:r>
          </a:p>
        </p:txBody>
      </p:sp>
      <p:sp>
        <p:nvSpPr>
          <p:cNvPr id="4" name="Slide Number Placeholder 3"/>
          <p:cNvSpPr>
            <a:spLocks noGrp="1"/>
          </p:cNvSpPr>
          <p:nvPr>
            <p:ph type="sldNum" sz="quarter" idx="4294967295"/>
          </p:nvPr>
        </p:nvSpPr>
        <p:spPr>
          <a:xfrm>
            <a:off x="10553700" y="6356350"/>
            <a:ext cx="1638300" cy="365125"/>
          </a:xfrm>
        </p:spPr>
        <p:txBody>
          <a:bodyPr/>
          <a:lstStyle/>
          <a:p>
            <a:fld id="{F36D9EE6-BE68-AA43-800B-9255F837AE64}" type="slidenum">
              <a:rPr lang="en-US" smtClean="0"/>
              <a:pPr/>
              <a:t>29</a:t>
            </a:fld>
            <a:endParaRPr lang="en-US"/>
          </a:p>
        </p:txBody>
      </p:sp>
      <p:grpSp>
        <p:nvGrpSpPr>
          <p:cNvPr id="5" name="Group 4"/>
          <p:cNvGrpSpPr/>
          <p:nvPr/>
        </p:nvGrpSpPr>
        <p:grpSpPr>
          <a:xfrm>
            <a:off x="7299700" y="1309815"/>
            <a:ext cx="4692437" cy="4071708"/>
            <a:chOff x="7025324" y="1623060"/>
            <a:chExt cx="5328680" cy="5234941"/>
          </a:xfrm>
        </p:grpSpPr>
        <p:sp>
          <p:nvSpPr>
            <p:cNvPr id="6" name="Line Callout 2 5"/>
            <p:cNvSpPr/>
            <p:nvPr/>
          </p:nvSpPr>
          <p:spPr>
            <a:xfrm>
              <a:off x="8774271" y="1623060"/>
              <a:ext cx="1893729" cy="286378"/>
            </a:xfrm>
            <a:prstGeom prst="borderCallout2">
              <a:avLst>
                <a:gd name="adj1" fmla="val 18750"/>
                <a:gd name="adj2" fmla="val -8333"/>
                <a:gd name="adj3" fmla="val 18750"/>
                <a:gd name="adj4" fmla="val -52631"/>
                <a:gd name="adj5" fmla="val 1144750"/>
                <a:gd name="adj6" fmla="val -52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smtClean="0"/>
                <a:t>Build Continously</a:t>
              </a:r>
            </a:p>
          </p:txBody>
        </p:sp>
        <p:sp>
          <p:nvSpPr>
            <p:cNvPr id="7" name="Line Callout 2 6"/>
            <p:cNvSpPr/>
            <p:nvPr/>
          </p:nvSpPr>
          <p:spPr>
            <a:xfrm>
              <a:off x="9513411" y="2042160"/>
              <a:ext cx="1893729" cy="286378"/>
            </a:xfrm>
            <a:prstGeom prst="borderCallout2">
              <a:avLst>
                <a:gd name="adj1" fmla="val 18750"/>
                <a:gd name="adj2" fmla="val -8333"/>
                <a:gd name="adj3" fmla="val 18750"/>
                <a:gd name="adj4" fmla="val -52631"/>
                <a:gd name="adj5" fmla="val 860043"/>
                <a:gd name="adj6" fmla="val -52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smtClean="0"/>
                <a:t>Code Continously</a:t>
              </a:r>
            </a:p>
          </p:txBody>
        </p:sp>
        <p:sp>
          <p:nvSpPr>
            <p:cNvPr id="8" name="Line Callout 2 7"/>
            <p:cNvSpPr/>
            <p:nvPr/>
          </p:nvSpPr>
          <p:spPr>
            <a:xfrm>
              <a:off x="10460275" y="2465629"/>
              <a:ext cx="1893729" cy="286378"/>
            </a:xfrm>
            <a:prstGeom prst="borderCallout2">
              <a:avLst>
                <a:gd name="adj1" fmla="val 18750"/>
                <a:gd name="adj2" fmla="val -8333"/>
                <a:gd name="adj3" fmla="val 18750"/>
                <a:gd name="adj4" fmla="val -52631"/>
                <a:gd name="adj5" fmla="val 774897"/>
                <a:gd name="adj6" fmla="val -52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smtClean="0"/>
                <a:t>Plan Continously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324" y="3426489"/>
              <a:ext cx="5166676" cy="3431512"/>
            </a:xfrm>
            <a:prstGeom prst="rect">
              <a:avLst/>
            </a:prstGeom>
          </p:spPr>
        </p:pic>
      </p:grpSp>
      <p:pic>
        <p:nvPicPr>
          <p:cNvPr id="10" name="Picture 9"/>
          <p:cNvPicPr>
            <a:picLocks noChangeAspect="1"/>
          </p:cNvPicPr>
          <p:nvPr/>
        </p:nvPicPr>
        <p:blipFill>
          <a:blip r:embed="rId4"/>
          <a:stretch>
            <a:fillRect/>
          </a:stretch>
        </p:blipFill>
        <p:spPr>
          <a:xfrm>
            <a:off x="7799064" y="5329264"/>
            <a:ext cx="1328334" cy="885556"/>
          </a:xfrm>
          <a:prstGeom prst="rect">
            <a:avLst/>
          </a:prstGeom>
        </p:spPr>
      </p:pic>
      <p:sp>
        <p:nvSpPr>
          <p:cNvPr id="11" name="Rectangle 10"/>
          <p:cNvSpPr/>
          <p:nvPr/>
        </p:nvSpPr>
        <p:spPr>
          <a:xfrm>
            <a:off x="8944508" y="5613505"/>
            <a:ext cx="3047629" cy="369332"/>
          </a:xfrm>
          <a:prstGeom prst="rect">
            <a:avLst/>
          </a:prstGeom>
        </p:spPr>
        <p:txBody>
          <a:bodyPr wrap="none">
            <a:spAutoFit/>
          </a:bodyPr>
          <a:lstStyle/>
          <a:p>
            <a:r>
              <a:rPr lang="en-GB" dirty="0"/>
              <a:t>https://</a:t>
            </a:r>
            <a:r>
              <a:rPr lang="en-GB" dirty="0" err="1"/>
              <a:t>github.com</a:t>
            </a:r>
            <a:r>
              <a:rPr lang="en-GB" dirty="0"/>
              <a:t>/sonata-</a:t>
            </a:r>
            <a:r>
              <a:rPr lang="en-GB" dirty="0" err="1"/>
              <a:t>nfv</a:t>
            </a:r>
            <a:endParaRPr lang="en-GB" dirty="0"/>
          </a:p>
        </p:txBody>
      </p:sp>
    </p:spTree>
    <p:extLst>
      <p:ext uri="{BB962C8B-B14F-4D97-AF65-F5344CB8AC3E}">
        <p14:creationId xmlns:p14="http://schemas.microsoft.com/office/powerpoint/2010/main" val="1810726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3</a:t>
            </a:fld>
            <a:endParaRPr lang="en-US" dirty="0"/>
          </a:p>
        </p:txBody>
      </p:sp>
    </p:spTree>
    <p:extLst>
      <p:ext uri="{BB962C8B-B14F-4D97-AF65-F5344CB8AC3E}">
        <p14:creationId xmlns:p14="http://schemas.microsoft.com/office/powerpoint/2010/main" val="9015748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385313" y="4553857"/>
            <a:ext cx="9144000" cy="1213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latin typeface="+mn-lt"/>
              </a:rPr>
              <a:t>backup</a:t>
            </a:r>
            <a:endParaRPr lang="en-US" dirty="0">
              <a:latin typeface="+mn-lt"/>
            </a:endParaRPr>
          </a:p>
        </p:txBody>
      </p:sp>
    </p:spTree>
    <p:extLst>
      <p:ext uri="{BB962C8B-B14F-4D97-AF65-F5344CB8AC3E}">
        <p14:creationId xmlns:p14="http://schemas.microsoft.com/office/powerpoint/2010/main" val="47560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39800" y="4357216"/>
            <a:ext cx="7418589" cy="1454472"/>
            <a:chOff x="939800" y="4357216"/>
            <a:chExt cx="7418589" cy="1454472"/>
          </a:xfrm>
        </p:grpSpPr>
        <p:grpSp>
          <p:nvGrpSpPr>
            <p:cNvPr id="10" name="Group 9"/>
            <p:cNvGrpSpPr/>
            <p:nvPr/>
          </p:nvGrpSpPr>
          <p:grpSpPr>
            <a:xfrm>
              <a:off x="939800" y="4357216"/>
              <a:ext cx="7418589" cy="1454472"/>
              <a:chOff x="939800" y="4357216"/>
              <a:chExt cx="7418589" cy="1454472"/>
            </a:xfrm>
          </p:grpSpPr>
          <p:sp>
            <p:nvSpPr>
              <p:cNvPr id="44" name="Rectangle 43"/>
              <p:cNvSpPr/>
              <p:nvPr/>
            </p:nvSpPr>
            <p:spPr>
              <a:xfrm>
                <a:off x="939801" y="4357216"/>
                <a:ext cx="7418588" cy="1444661"/>
              </a:xfrm>
              <a:prstGeom prst="rect">
                <a:avLst/>
              </a:prstGeom>
              <a:solidFill>
                <a:schemeClr val="accent3">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939800" y="4357216"/>
                <a:ext cx="7418588"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39800" y="5811688"/>
                <a:ext cx="7418588"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952499" y="4377653"/>
              <a:ext cx="704039" cy="646331"/>
            </a:xfrm>
            <a:prstGeom prst="rect">
              <a:avLst/>
            </a:prstGeom>
            <a:noFill/>
          </p:spPr>
          <p:txBody>
            <a:bodyPr wrap="none" rtlCol="0">
              <a:spAutoFit/>
            </a:bodyPr>
            <a:lstStyle/>
            <a:p>
              <a:r>
                <a:rPr lang="de-DE" smtClean="0"/>
                <a:t>Data</a:t>
              </a:r>
              <a:br>
                <a:rPr lang="de-DE" smtClean="0"/>
              </a:br>
              <a:r>
                <a:rPr lang="de-DE" smtClean="0"/>
                <a:t>Plane</a:t>
              </a:r>
              <a:endParaRPr lang="en-US"/>
            </a:p>
          </p:txBody>
        </p:sp>
      </p:grpSp>
      <p:grpSp>
        <p:nvGrpSpPr>
          <p:cNvPr id="14" name="Group 13"/>
          <p:cNvGrpSpPr/>
          <p:nvPr/>
        </p:nvGrpSpPr>
        <p:grpSpPr>
          <a:xfrm>
            <a:off x="939800" y="2756079"/>
            <a:ext cx="7431287" cy="1513783"/>
            <a:chOff x="939800" y="2756079"/>
            <a:chExt cx="7431287" cy="1513783"/>
          </a:xfrm>
        </p:grpSpPr>
        <p:grpSp>
          <p:nvGrpSpPr>
            <p:cNvPr id="9" name="Group 8"/>
            <p:cNvGrpSpPr/>
            <p:nvPr/>
          </p:nvGrpSpPr>
          <p:grpSpPr>
            <a:xfrm>
              <a:off x="939800" y="2756079"/>
              <a:ext cx="7431287" cy="1513783"/>
              <a:chOff x="939800" y="2756079"/>
              <a:chExt cx="7431287" cy="1513783"/>
            </a:xfrm>
          </p:grpSpPr>
          <p:sp>
            <p:nvSpPr>
              <p:cNvPr id="45" name="Rectangle 44"/>
              <p:cNvSpPr/>
              <p:nvPr/>
            </p:nvSpPr>
            <p:spPr>
              <a:xfrm>
                <a:off x="939800" y="2756079"/>
                <a:ext cx="7418588" cy="1513783"/>
              </a:xfrm>
              <a:prstGeom prst="rect">
                <a:avLst/>
              </a:prstGeom>
              <a:solidFill>
                <a:schemeClr val="accent6">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952499" y="2758754"/>
                <a:ext cx="7418588"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52114" y="4269862"/>
                <a:ext cx="7418588" cy="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52500" y="2789628"/>
              <a:ext cx="877741" cy="646331"/>
            </a:xfrm>
            <a:prstGeom prst="rect">
              <a:avLst/>
            </a:prstGeom>
            <a:noFill/>
          </p:spPr>
          <p:txBody>
            <a:bodyPr wrap="none" rtlCol="0">
              <a:spAutoFit/>
            </a:bodyPr>
            <a:lstStyle/>
            <a:p>
              <a:r>
                <a:rPr lang="de-DE" smtClean="0"/>
                <a:t>Control</a:t>
              </a:r>
              <a:br>
                <a:rPr lang="de-DE" smtClean="0"/>
              </a:br>
              <a:r>
                <a:rPr lang="de-DE" smtClean="0"/>
                <a:t>Plane</a:t>
              </a:r>
              <a:endParaRPr lang="en-US"/>
            </a:p>
          </p:txBody>
        </p:sp>
      </p:grpSp>
      <p:sp>
        <p:nvSpPr>
          <p:cNvPr id="15" name="Rectangle 14"/>
          <p:cNvSpPr/>
          <p:nvPr/>
        </p:nvSpPr>
        <p:spPr>
          <a:xfrm>
            <a:off x="5684508" y="4516219"/>
            <a:ext cx="1689878" cy="109515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a:p>
        </p:txBody>
      </p:sp>
      <p:sp>
        <p:nvSpPr>
          <p:cNvPr id="16" name="Rectangle 15"/>
          <p:cNvSpPr/>
          <p:nvPr/>
        </p:nvSpPr>
        <p:spPr>
          <a:xfrm>
            <a:off x="2702440" y="4508966"/>
            <a:ext cx="1689878" cy="109515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336" y="4076700"/>
            <a:ext cx="3142653" cy="2100262"/>
          </a:xfrm>
          <a:prstGeom prst="rect">
            <a:avLst/>
          </a:prstGeom>
        </p:spPr>
      </p:pic>
      <p:sp>
        <p:nvSpPr>
          <p:cNvPr id="2" name="Title 1"/>
          <p:cNvSpPr>
            <a:spLocks noGrp="1"/>
          </p:cNvSpPr>
          <p:nvPr>
            <p:ph type="title"/>
          </p:nvPr>
        </p:nvSpPr>
        <p:spPr>
          <a:xfrm>
            <a:off x="838199" y="365126"/>
            <a:ext cx="11018789" cy="836146"/>
          </a:xfrm>
        </p:spPr>
        <p:txBody>
          <a:bodyPr>
            <a:normAutofit/>
          </a:bodyPr>
          <a:lstStyle/>
          <a:p>
            <a:r>
              <a:rPr lang="en-US" dirty="0"/>
              <a:t>Service Platform Architecture </a:t>
            </a:r>
            <a:r>
              <a:rPr lang="mr-IN" dirty="0"/>
              <a:t>–</a:t>
            </a:r>
            <a:r>
              <a:rPr lang="en-US" dirty="0"/>
              <a:t> </a:t>
            </a:r>
            <a:r>
              <a:rPr lang="en-US" dirty="0" smtClean="0"/>
              <a:t>MANO plugins</a:t>
            </a:r>
            <a:endParaRPr lang="en-US" dirty="0"/>
          </a:p>
        </p:txBody>
      </p:sp>
      <p:sp>
        <p:nvSpPr>
          <p:cNvPr id="3" name="Content Placeholder 2"/>
          <p:cNvSpPr>
            <a:spLocks noGrp="1"/>
          </p:cNvSpPr>
          <p:nvPr>
            <p:ph idx="1"/>
          </p:nvPr>
        </p:nvSpPr>
        <p:spPr/>
        <p:txBody>
          <a:bodyPr/>
          <a:lstStyle/>
          <a:p>
            <a:r>
              <a:rPr lang="de-DE" smtClean="0"/>
              <a:t>The F/SSM concept for platform + service customization</a:t>
            </a:r>
          </a:p>
          <a:p>
            <a:pPr lvl="1"/>
            <a:r>
              <a:rPr lang="de-DE" smtClean="0"/>
              <a:t>Function Specific Managers (FSM)</a:t>
            </a:r>
          </a:p>
          <a:p>
            <a:pPr lvl="1"/>
            <a:r>
              <a:rPr lang="de-DE" smtClean="0"/>
              <a:t>Service Specific Managers (SSM)</a:t>
            </a:r>
            <a:endParaRPr lang="en-US"/>
          </a:p>
        </p:txBody>
      </p:sp>
      <p:sp>
        <p:nvSpPr>
          <p:cNvPr id="4" name="Slide Number Placeholder 3"/>
          <p:cNvSpPr>
            <a:spLocks noGrp="1"/>
          </p:cNvSpPr>
          <p:nvPr>
            <p:ph type="sldNum" sz="quarter" idx="4294967295"/>
          </p:nvPr>
        </p:nvSpPr>
        <p:spPr>
          <a:xfrm>
            <a:off x="10553700" y="6356350"/>
            <a:ext cx="1638300" cy="365125"/>
          </a:xfrm>
        </p:spPr>
        <p:txBody>
          <a:bodyPr/>
          <a:lstStyle/>
          <a:p>
            <a:fld id="{F36D9EE6-BE68-AA43-800B-9255F837AE64}" type="slidenum">
              <a:rPr lang="en-US" smtClean="0"/>
              <a:pPr/>
              <a:t>31</a:t>
            </a:fld>
            <a:endParaRPr lang="en-US"/>
          </a:p>
        </p:txBody>
      </p:sp>
      <p:sp>
        <p:nvSpPr>
          <p:cNvPr id="8" name="Rectangle 7"/>
          <p:cNvSpPr/>
          <p:nvPr/>
        </p:nvSpPr>
        <p:spPr>
          <a:xfrm flipV="1">
            <a:off x="9282380" y="4455318"/>
            <a:ext cx="1423720" cy="624682"/>
          </a:xfrm>
          <a:prstGeom prst="rect">
            <a:avLst/>
          </a:prstGeom>
          <a:solidFill>
            <a:srgbClr val="E92E53">
              <a:alpha val="5000"/>
            </a:srgbClr>
          </a:solidFill>
          <a:ln w="25400">
            <a:solidFill>
              <a:srgbClr val="E63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Image result for firew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252" y="4698744"/>
            <a:ext cx="1378776" cy="7276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grafana"/>
          <p:cNvPicPr>
            <a:picLocks noChangeAspect="1" noChangeArrowheads="1"/>
          </p:cNvPicPr>
          <p:nvPr/>
        </p:nvPicPr>
        <p:blipFill rotWithShape="1">
          <a:blip r:embed="rId5">
            <a:extLst>
              <a:ext uri="{28A0092B-C50C-407E-A947-70E740481C1C}">
                <a14:useLocalDpi xmlns:a14="http://schemas.microsoft.com/office/drawing/2010/main" val="0"/>
              </a:ext>
            </a:extLst>
          </a:blip>
          <a:srcRect t="33076" r="47808"/>
          <a:stretch/>
        </p:blipFill>
        <p:spPr bwMode="auto">
          <a:xfrm>
            <a:off x="5986719" y="4666108"/>
            <a:ext cx="1136256" cy="79296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a:endCxn id="16" idx="1"/>
          </p:cNvCxnSpPr>
          <p:nvPr/>
        </p:nvCxnSpPr>
        <p:spPr>
          <a:xfrm flipV="1">
            <a:off x="1897391" y="5056545"/>
            <a:ext cx="805049" cy="9243"/>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Connector 19"/>
          <p:cNvCxnSpPr>
            <a:endCxn id="15" idx="1"/>
          </p:cNvCxnSpPr>
          <p:nvPr/>
        </p:nvCxnSpPr>
        <p:spPr>
          <a:xfrm flipV="1">
            <a:off x="4389297" y="5063798"/>
            <a:ext cx="1295211" cy="3982"/>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V="1">
            <a:off x="7374386" y="5040048"/>
            <a:ext cx="811093" cy="3982"/>
          </a:xfrm>
          <a:prstGeom prst="line">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3" name="Right Brace 22"/>
          <p:cNvSpPr/>
          <p:nvPr/>
        </p:nvSpPr>
        <p:spPr>
          <a:xfrm rot="5400000">
            <a:off x="4881843" y="3682845"/>
            <a:ext cx="288923" cy="4933388"/>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4201938" y="6217840"/>
            <a:ext cx="1720727" cy="369332"/>
          </a:xfrm>
          <a:prstGeom prst="rect">
            <a:avLst/>
          </a:prstGeom>
          <a:noFill/>
        </p:spPr>
        <p:txBody>
          <a:bodyPr wrap="none" rtlCol="0">
            <a:spAutoFit/>
          </a:bodyPr>
          <a:lstStyle/>
          <a:p>
            <a:r>
              <a:rPr lang="de-DE" smtClean="0"/>
              <a:t>Network Service</a:t>
            </a:r>
            <a:endParaRPr lang="en-US"/>
          </a:p>
        </p:txBody>
      </p:sp>
      <p:grpSp>
        <p:nvGrpSpPr>
          <p:cNvPr id="25" name="Group 24"/>
          <p:cNvGrpSpPr/>
          <p:nvPr/>
        </p:nvGrpSpPr>
        <p:grpSpPr>
          <a:xfrm>
            <a:off x="2700929" y="2889492"/>
            <a:ext cx="4673457" cy="755227"/>
            <a:chOff x="2700929" y="2889492"/>
            <a:chExt cx="4673457" cy="755227"/>
          </a:xfrm>
        </p:grpSpPr>
        <p:sp>
          <p:nvSpPr>
            <p:cNvPr id="31" name="Rectangle 30"/>
            <p:cNvSpPr/>
            <p:nvPr/>
          </p:nvSpPr>
          <p:spPr>
            <a:xfrm>
              <a:off x="2700929" y="2890245"/>
              <a:ext cx="4671946" cy="469745"/>
            </a:xfrm>
            <a:prstGeom prst="rect">
              <a:avLst/>
            </a:prstGeom>
            <a:solidFill>
              <a:schemeClr val="accent4">
                <a:lumMod val="20000"/>
                <a:lumOff val="80000"/>
              </a:schemeClr>
            </a:solidFill>
            <a:ln w="12700">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mtClean="0"/>
                <a:t>SSM</a:t>
              </a:r>
              <a:endParaRPr lang="en-US"/>
            </a:p>
          </p:txBody>
        </p:sp>
        <p:sp>
          <p:nvSpPr>
            <p:cNvPr id="32" name="Rectangle 31"/>
            <p:cNvSpPr/>
            <p:nvPr/>
          </p:nvSpPr>
          <p:spPr>
            <a:xfrm>
              <a:off x="2702332" y="2889492"/>
              <a:ext cx="1686857" cy="47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5687529" y="2890245"/>
              <a:ext cx="1686857" cy="47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Arrow Connector 34"/>
            <p:cNvCxnSpPr>
              <a:stCxn id="32" idx="2"/>
              <a:endCxn id="29" idx="0"/>
            </p:cNvCxnSpPr>
            <p:nvPr/>
          </p:nvCxnSpPr>
          <p:spPr>
            <a:xfrm>
              <a:off x="3545761" y="3359990"/>
              <a:ext cx="108" cy="2847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3" idx="2"/>
              <a:endCxn id="30" idx="0"/>
            </p:cNvCxnSpPr>
            <p:nvPr/>
          </p:nvCxnSpPr>
          <p:spPr>
            <a:xfrm>
              <a:off x="6530958" y="3360743"/>
              <a:ext cx="0" cy="27807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702440" y="3638816"/>
            <a:ext cx="4671946" cy="877403"/>
            <a:chOff x="2702440" y="3638816"/>
            <a:chExt cx="4671946" cy="877403"/>
          </a:xfrm>
        </p:grpSpPr>
        <p:sp>
          <p:nvSpPr>
            <p:cNvPr id="29" name="Rectangle 28"/>
            <p:cNvSpPr/>
            <p:nvPr/>
          </p:nvSpPr>
          <p:spPr>
            <a:xfrm>
              <a:off x="2702440" y="3644719"/>
              <a:ext cx="1686857" cy="4704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chemeClr val="tx1"/>
                  </a:solidFill>
                </a:rPr>
                <a:t>FSM</a:t>
              </a:r>
              <a:endParaRPr lang="en-US">
                <a:solidFill>
                  <a:schemeClr val="tx1"/>
                </a:solidFill>
              </a:endParaRPr>
            </a:p>
          </p:txBody>
        </p:sp>
        <p:sp>
          <p:nvSpPr>
            <p:cNvPr id="30" name="Rectangle 29"/>
            <p:cNvSpPr/>
            <p:nvPr/>
          </p:nvSpPr>
          <p:spPr>
            <a:xfrm>
              <a:off x="5687529" y="3638816"/>
              <a:ext cx="1686857" cy="4704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chemeClr val="tx1"/>
                  </a:solidFill>
                </a:rPr>
                <a:t>FSM</a:t>
              </a:r>
              <a:endParaRPr lang="en-US">
                <a:solidFill>
                  <a:schemeClr val="tx1"/>
                </a:solidFill>
              </a:endParaRPr>
            </a:p>
          </p:txBody>
        </p:sp>
        <p:cxnSp>
          <p:nvCxnSpPr>
            <p:cNvPr id="40" name="Straight Arrow Connector 39"/>
            <p:cNvCxnSpPr>
              <a:stCxn id="29" idx="2"/>
              <a:endCxn id="16" idx="0"/>
            </p:cNvCxnSpPr>
            <p:nvPr/>
          </p:nvCxnSpPr>
          <p:spPr>
            <a:xfrm>
              <a:off x="3545869" y="4115217"/>
              <a:ext cx="1510" cy="39374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5" idx="0"/>
            </p:cNvCxnSpPr>
            <p:nvPr/>
          </p:nvCxnSpPr>
          <p:spPr>
            <a:xfrm flipH="1">
              <a:off x="6529447" y="4109314"/>
              <a:ext cx="1511" cy="4069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48" name="Right Brace 47"/>
          <p:cNvSpPr/>
          <p:nvPr/>
        </p:nvSpPr>
        <p:spPr>
          <a:xfrm rot="5400000">
            <a:off x="3402162" y="4917683"/>
            <a:ext cx="288924" cy="1691389"/>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rot="5400000">
            <a:off x="6382718" y="4902891"/>
            <a:ext cx="288924" cy="1691389"/>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5597333" y="5811688"/>
            <a:ext cx="1867691" cy="369332"/>
          </a:xfrm>
          <a:prstGeom prst="rect">
            <a:avLst/>
          </a:prstGeom>
          <a:noFill/>
        </p:spPr>
        <p:txBody>
          <a:bodyPr wrap="none" rtlCol="0">
            <a:spAutoFit/>
          </a:bodyPr>
          <a:lstStyle/>
          <a:p>
            <a:r>
              <a:rPr lang="de-DE" smtClean="0"/>
              <a:t>Network Function</a:t>
            </a:r>
            <a:endParaRPr lang="en-US"/>
          </a:p>
        </p:txBody>
      </p:sp>
      <p:sp>
        <p:nvSpPr>
          <p:cNvPr id="51" name="TextBox 50"/>
          <p:cNvSpPr txBox="1"/>
          <p:nvPr/>
        </p:nvSpPr>
        <p:spPr>
          <a:xfrm>
            <a:off x="2623111" y="5811688"/>
            <a:ext cx="1867691" cy="369332"/>
          </a:xfrm>
          <a:prstGeom prst="rect">
            <a:avLst/>
          </a:prstGeom>
          <a:noFill/>
        </p:spPr>
        <p:txBody>
          <a:bodyPr wrap="none" rtlCol="0">
            <a:spAutoFit/>
          </a:bodyPr>
          <a:lstStyle/>
          <a:p>
            <a:r>
              <a:rPr lang="de-DE" smtClean="0"/>
              <a:t>Network Function</a:t>
            </a:r>
            <a:endParaRPr lang="en-US"/>
          </a:p>
        </p:txBody>
      </p:sp>
    </p:spTree>
    <p:extLst>
      <p:ext uri="{BB962C8B-B14F-4D97-AF65-F5344CB8AC3E}">
        <p14:creationId xmlns:p14="http://schemas.microsoft.com/office/powerpoint/2010/main" val="2737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1271"/>
            <a:ext cx="12192000" cy="519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365125"/>
            <a:ext cx="10515600" cy="836146"/>
          </a:xfrm>
        </p:spPr>
        <p:txBody>
          <a:bodyPr>
            <a:normAutofit/>
          </a:bodyPr>
          <a:lstStyle/>
          <a:p>
            <a:r>
              <a:rPr lang="en-US" dirty="0" smtClean="0"/>
              <a:t>SOMA session agenda</a:t>
            </a:r>
            <a:endParaRPr lang="en-US" dirty="0"/>
          </a:p>
        </p:txBody>
      </p:sp>
      <p:sp>
        <p:nvSpPr>
          <p:cNvPr id="3" name="Content Placeholder 2"/>
          <p:cNvSpPr>
            <a:spLocks noGrp="1"/>
          </p:cNvSpPr>
          <p:nvPr>
            <p:ph idx="1"/>
          </p:nvPr>
        </p:nvSpPr>
        <p:spPr/>
        <p:txBody>
          <a:bodyPr/>
          <a:lstStyle/>
          <a:p>
            <a:r>
              <a:rPr lang="en-US" dirty="0" smtClean="0"/>
              <a:t>SONATA Introduction &amp; overview </a:t>
            </a:r>
            <a:r>
              <a:rPr lang="mr-IN" dirty="0" smtClean="0"/>
              <a:t>–</a:t>
            </a:r>
            <a:r>
              <a:rPr lang="en-US" dirty="0" smtClean="0"/>
              <a:t> Wouter Tavernier</a:t>
            </a:r>
          </a:p>
          <a:p>
            <a:r>
              <a:rPr lang="en-US" dirty="0" smtClean="0"/>
              <a:t>SONATA SDK </a:t>
            </a:r>
            <a:r>
              <a:rPr lang="mr-IN" dirty="0" smtClean="0"/>
              <a:t>–</a:t>
            </a:r>
            <a:r>
              <a:rPr lang="en-US" dirty="0" smtClean="0"/>
              <a:t> Wouter Tavernier</a:t>
            </a:r>
          </a:p>
          <a:p>
            <a:r>
              <a:rPr lang="en-US" dirty="0" smtClean="0"/>
              <a:t>Break (10 </a:t>
            </a:r>
            <a:r>
              <a:rPr lang="en-US" dirty="0"/>
              <a:t>min)</a:t>
            </a:r>
            <a:endParaRPr lang="en-US" dirty="0" smtClean="0"/>
          </a:p>
          <a:p>
            <a:r>
              <a:rPr lang="en-US" dirty="0" smtClean="0"/>
              <a:t>SONATA Service Platform </a:t>
            </a:r>
            <a:r>
              <a:rPr lang="mr-IN" dirty="0" smtClean="0"/>
              <a:t>–</a:t>
            </a:r>
            <a:r>
              <a:rPr lang="en-US" dirty="0" smtClean="0"/>
              <a:t> Thomas </a:t>
            </a:r>
            <a:r>
              <a:rPr lang="en-US" dirty="0" err="1" smtClean="0"/>
              <a:t>Soenen</a:t>
            </a:r>
            <a:endParaRPr lang="en-US" dirty="0" smtClean="0"/>
          </a:p>
          <a:p>
            <a:r>
              <a:rPr lang="en-US" dirty="0" smtClean="0"/>
              <a:t>Questions &amp; discussion</a:t>
            </a:r>
            <a:endParaRPr lang="en-US" dirty="0"/>
          </a:p>
        </p:txBody>
      </p:sp>
      <p:sp>
        <p:nvSpPr>
          <p:cNvPr id="4" name="Slide Number Placeholder 3"/>
          <p:cNvSpPr>
            <a:spLocks noGrp="1"/>
          </p:cNvSpPr>
          <p:nvPr>
            <p:ph type="sldNum" sz="quarter" idx="4294967295"/>
          </p:nvPr>
        </p:nvSpPr>
        <p:spPr>
          <a:xfrm>
            <a:off x="838200" y="6356350"/>
            <a:ext cx="2743200" cy="365125"/>
          </a:xfrm>
          <a:prstGeom prst="rect">
            <a:avLst/>
          </a:prstGeom>
        </p:spPr>
        <p:txBody>
          <a:bodyPr/>
          <a:lstStyle/>
          <a:p>
            <a:fld id="{F36D9EE6-BE68-AA43-800B-9255F837AE64}" type="slidenum">
              <a:rPr lang="en-US" smtClean="0"/>
              <a:t>4</a:t>
            </a:fld>
            <a:endParaRPr lang="en-US" dirty="0"/>
          </a:p>
        </p:txBody>
      </p:sp>
    </p:spTree>
    <p:extLst>
      <p:ext uri="{BB962C8B-B14F-4D97-AF65-F5344CB8AC3E}">
        <p14:creationId xmlns:p14="http://schemas.microsoft.com/office/powerpoint/2010/main" val="513551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idx="4294967295"/>
          </p:nvPr>
        </p:nvSpPr>
        <p:spPr>
          <a:xfrm>
            <a:off x="385313" y="4553857"/>
            <a:ext cx="9144000" cy="1213203"/>
          </a:xfrm>
        </p:spPr>
        <p:txBody>
          <a:bodyPr>
            <a:normAutofit/>
          </a:bodyPr>
          <a:lstStyle/>
          <a:p>
            <a:r>
              <a:rPr lang="en-GB" dirty="0" smtClean="0">
                <a:latin typeface="+mn-lt"/>
              </a:rPr>
              <a:t>Introduction &amp; overview</a:t>
            </a:r>
            <a:endParaRPr lang="en-US" dirty="0">
              <a:latin typeface="+mn-lt"/>
            </a:endParaRPr>
          </a:p>
        </p:txBody>
      </p:sp>
      <p:sp>
        <p:nvSpPr>
          <p:cNvPr id="3" name="2 Subtítulo"/>
          <p:cNvSpPr>
            <a:spLocks noGrp="1"/>
          </p:cNvSpPr>
          <p:nvPr>
            <p:ph type="subTitle" idx="4294967295"/>
          </p:nvPr>
        </p:nvSpPr>
        <p:spPr>
          <a:xfrm>
            <a:off x="385313" y="5673779"/>
            <a:ext cx="9144000" cy="618481"/>
          </a:xfrm>
        </p:spPr>
        <p:txBody>
          <a:bodyPr/>
          <a:lstStyle/>
          <a:p>
            <a:pPr marL="0" indent="0">
              <a:buNone/>
            </a:pPr>
            <a:r>
              <a:rPr lang="en-GB" dirty="0" err="1" smtClean="0"/>
              <a:t>Dr.</a:t>
            </a:r>
            <a:r>
              <a:rPr lang="en-GB" dirty="0" smtClean="0"/>
              <a:t> Wouter Tavernier</a:t>
            </a:r>
            <a:endParaRPr lang="en-US" dirty="0"/>
          </a:p>
        </p:txBody>
      </p:sp>
      <p:pic>
        <p:nvPicPr>
          <p:cNvPr id="4" name="Picture 3" descr="Afbeeldingsresultaat voor imec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532" y="6086894"/>
            <a:ext cx="1465826" cy="438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7980" y="6167885"/>
            <a:ext cx="711491" cy="552092"/>
          </a:xfrm>
          <a:prstGeom prst="rect">
            <a:avLst/>
          </a:prstGeom>
        </p:spPr>
      </p:pic>
      <p:sp>
        <p:nvSpPr>
          <p:cNvPr id="6" name="TextBox 5"/>
          <p:cNvSpPr txBox="1"/>
          <p:nvPr/>
        </p:nvSpPr>
        <p:spPr>
          <a:xfrm>
            <a:off x="11307980" y="5687427"/>
            <a:ext cx="711492" cy="523220"/>
          </a:xfrm>
          <a:prstGeom prst="rect">
            <a:avLst/>
          </a:prstGeom>
          <a:noFill/>
        </p:spPr>
        <p:txBody>
          <a:bodyPr wrap="square" lIns="0" rIns="0" rtlCol="0">
            <a:spAutoFit/>
          </a:bodyPr>
          <a:lstStyle/>
          <a:p>
            <a:pPr algn="ctr"/>
            <a:r>
              <a:rPr lang="en-US" sz="1400" smtClean="0">
                <a:solidFill>
                  <a:schemeClr val="accent5">
                    <a:lumMod val="75000"/>
                  </a:schemeClr>
                </a:solidFill>
                <a:latin typeface="Calibri" charset="0"/>
                <a:ea typeface="Calibri" charset="0"/>
                <a:cs typeface="Calibri" charset="0"/>
              </a:rPr>
              <a:t>HORIZON </a:t>
            </a:r>
            <a:r>
              <a:rPr lang="he-IL" sz="1400" smtClean="0">
                <a:solidFill>
                  <a:schemeClr val="accent5">
                    <a:lumMod val="75000"/>
                  </a:schemeClr>
                </a:solidFill>
                <a:latin typeface="Calibri" charset="0"/>
                <a:ea typeface="Calibri" charset="0"/>
                <a:cs typeface="Calibri" charset="0"/>
              </a:rPr>
              <a:t>2020</a:t>
            </a:r>
            <a:endParaRPr lang="en-US" sz="1400">
              <a:solidFill>
                <a:schemeClr val="accent5">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1061633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2" y="365126"/>
            <a:ext cx="3962400" cy="836146"/>
          </a:xfrm>
        </p:spPr>
        <p:txBody>
          <a:bodyPr/>
          <a:lstStyle/>
          <a:p>
            <a:r>
              <a:rPr lang="en-US" b="1" dirty="0" smtClean="0"/>
              <a:t>What?</a:t>
            </a:r>
            <a:endParaRPr lang="en-US" b="1" dirty="0"/>
          </a:p>
        </p:txBody>
      </p:sp>
      <p:sp>
        <p:nvSpPr>
          <p:cNvPr id="3" name="Content Placeholder 2"/>
          <p:cNvSpPr>
            <a:spLocks noGrp="1"/>
          </p:cNvSpPr>
          <p:nvPr>
            <p:ph idx="1"/>
          </p:nvPr>
        </p:nvSpPr>
        <p:spPr>
          <a:xfrm>
            <a:off x="238122" y="1201271"/>
            <a:ext cx="4233863" cy="5299542"/>
          </a:xfrm>
        </p:spPr>
        <p:txBody>
          <a:bodyPr>
            <a:normAutofit fontScale="92500" lnSpcReduction="10000"/>
          </a:bodyPr>
          <a:lstStyle/>
          <a:p>
            <a:pPr>
              <a:lnSpc>
                <a:spcPct val="110000"/>
              </a:lnSpc>
            </a:pPr>
            <a:r>
              <a:rPr lang="en-US" dirty="0" smtClean="0"/>
              <a:t>SONATA is </a:t>
            </a:r>
            <a:r>
              <a:rPr lang="en-US" dirty="0"/>
              <a:t>an </a:t>
            </a:r>
            <a:r>
              <a:rPr lang="en-US" u="sng" dirty="0"/>
              <a:t>EU-funded project</a:t>
            </a:r>
            <a:r>
              <a:rPr lang="en-US" dirty="0"/>
              <a:t> (Horizon 2020) and part of the 5G-PPP </a:t>
            </a:r>
            <a:r>
              <a:rPr lang="en-US" dirty="0" smtClean="0"/>
              <a:t>initiative</a:t>
            </a:r>
          </a:p>
          <a:p>
            <a:pPr>
              <a:lnSpc>
                <a:spcPct val="110000"/>
              </a:lnSpc>
            </a:pPr>
            <a:r>
              <a:rPr lang="en-US" dirty="0" smtClean="0"/>
              <a:t>30 </a:t>
            </a:r>
            <a:r>
              <a:rPr lang="en-US" dirty="0"/>
              <a:t>month </a:t>
            </a:r>
            <a:r>
              <a:rPr lang="en-US" dirty="0" smtClean="0"/>
              <a:t>work plan, </a:t>
            </a:r>
            <a:r>
              <a:rPr lang="en-US" u="sng" dirty="0" smtClean="0"/>
              <a:t>started </a:t>
            </a:r>
            <a:r>
              <a:rPr lang="en-US" u="sng" dirty="0"/>
              <a:t>in July </a:t>
            </a:r>
            <a:r>
              <a:rPr lang="en-US" u="sng" dirty="0" smtClean="0"/>
              <a:t>2015</a:t>
            </a:r>
          </a:p>
          <a:p>
            <a:pPr>
              <a:lnSpc>
                <a:spcPct val="110000"/>
              </a:lnSpc>
            </a:pPr>
            <a:r>
              <a:rPr lang="en-US" u="sng" dirty="0" smtClean="0"/>
              <a:t>15 </a:t>
            </a:r>
            <a:r>
              <a:rPr lang="en-US" u="sng" dirty="0"/>
              <a:t>partners </a:t>
            </a:r>
            <a:r>
              <a:rPr lang="en-US" dirty="0"/>
              <a:t>representing telecom operators, manufacturers, system integrators, service providers, SME developers, research and academic institutes</a:t>
            </a:r>
          </a:p>
        </p:txBody>
      </p:sp>
      <p:grpSp>
        <p:nvGrpSpPr>
          <p:cNvPr id="69" name="Group 68"/>
          <p:cNvGrpSpPr/>
          <p:nvPr/>
        </p:nvGrpSpPr>
        <p:grpSpPr>
          <a:xfrm>
            <a:off x="6935304" y="5117390"/>
            <a:ext cx="2670752" cy="971550"/>
            <a:chOff x="7043219" y="5143504"/>
            <a:chExt cx="2670752" cy="971550"/>
          </a:xfrm>
        </p:grpSpPr>
        <p:pic>
          <p:nvPicPr>
            <p:cNvPr id="65" name="Content Placeholder 3"/>
            <p:cNvPicPr>
              <a:picLocks noChangeAspect="1"/>
            </p:cNvPicPr>
            <p:nvPr/>
          </p:nvPicPr>
          <p:blipFill rotWithShape="1">
            <a:blip r:embed="rId2">
              <a:extLst>
                <a:ext uri="{28A0092B-C50C-407E-A947-70E740481C1C}">
                  <a14:useLocalDpi xmlns:a14="http://schemas.microsoft.com/office/drawing/2010/main"/>
                </a:ext>
              </a:extLst>
            </a:blip>
            <a:srcRect t="25917" b="28333"/>
            <a:stretch/>
          </p:blipFill>
          <p:spPr>
            <a:xfrm>
              <a:off x="7043219" y="5171078"/>
              <a:ext cx="2670752" cy="916402"/>
            </a:xfrm>
            <a:prstGeom prst="rect">
              <a:avLst/>
            </a:prstGeom>
          </p:spPr>
        </p:pic>
        <p:sp>
          <p:nvSpPr>
            <p:cNvPr id="29" name="Rectangle 28"/>
            <p:cNvSpPr/>
            <p:nvPr/>
          </p:nvSpPr>
          <p:spPr>
            <a:xfrm>
              <a:off x="7192733" y="5143504"/>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4" name="Group 53"/>
          <p:cNvGrpSpPr/>
          <p:nvPr/>
        </p:nvGrpSpPr>
        <p:grpSpPr>
          <a:xfrm>
            <a:off x="9626464" y="2846270"/>
            <a:ext cx="2380217" cy="971550"/>
            <a:chOff x="9371255" y="2852622"/>
            <a:chExt cx="2380217" cy="971550"/>
          </a:xfrm>
        </p:grpSpPr>
        <p:pic>
          <p:nvPicPr>
            <p:cNvPr id="53" name="Picture 5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1255" y="2943226"/>
              <a:ext cx="2380217" cy="790342"/>
            </a:xfrm>
            <a:prstGeom prst="rect">
              <a:avLst/>
            </a:prstGeom>
          </p:spPr>
        </p:pic>
        <p:sp>
          <p:nvSpPr>
            <p:cNvPr id="36" name="Rectangle 35"/>
            <p:cNvSpPr/>
            <p:nvPr/>
          </p:nvSpPr>
          <p:spPr>
            <a:xfrm>
              <a:off x="9375501" y="2852622"/>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ectangle 36"/>
          <p:cNvSpPr/>
          <p:nvPr/>
        </p:nvSpPr>
        <p:spPr>
          <a:xfrm>
            <a:off x="9630710" y="1660523"/>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9630710" y="501646"/>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2" name="Group 41"/>
          <p:cNvGrpSpPr/>
          <p:nvPr/>
        </p:nvGrpSpPr>
        <p:grpSpPr>
          <a:xfrm>
            <a:off x="4571740" y="507998"/>
            <a:ext cx="2371725" cy="971550"/>
            <a:chOff x="4576763" y="507998"/>
            <a:chExt cx="2371725" cy="971550"/>
          </a:xfrm>
        </p:grpSpPr>
        <p:sp>
          <p:nvSpPr>
            <p:cNvPr id="18" name="Rectangle 17"/>
            <p:cNvSpPr/>
            <p:nvPr/>
          </p:nvSpPr>
          <p:spPr>
            <a:xfrm>
              <a:off x="4576763" y="507998"/>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5196" y="646235"/>
              <a:ext cx="2074859" cy="695077"/>
            </a:xfrm>
            <a:prstGeom prst="rect">
              <a:avLst/>
            </a:prstGeom>
          </p:spPr>
        </p:pic>
      </p:grpSp>
      <p:grpSp>
        <p:nvGrpSpPr>
          <p:cNvPr id="43" name="Group 42"/>
          <p:cNvGrpSpPr/>
          <p:nvPr/>
        </p:nvGrpSpPr>
        <p:grpSpPr>
          <a:xfrm>
            <a:off x="7084818" y="507998"/>
            <a:ext cx="2371725" cy="971550"/>
            <a:chOff x="7053266" y="507998"/>
            <a:chExt cx="2371725" cy="971550"/>
          </a:xfrm>
        </p:grpSpPr>
        <p:sp>
          <p:nvSpPr>
            <p:cNvPr id="33" name="Rectangle 32"/>
            <p:cNvSpPr/>
            <p:nvPr/>
          </p:nvSpPr>
          <p:spPr>
            <a:xfrm>
              <a:off x="7053266" y="507998"/>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23187" y="718324"/>
              <a:ext cx="2031883" cy="550898"/>
            </a:xfrm>
            <a:prstGeom prst="rect">
              <a:avLst/>
            </a:prstGeom>
          </p:spPr>
        </p:pic>
      </p:grpSp>
      <p:grpSp>
        <p:nvGrpSpPr>
          <p:cNvPr id="49" name="Group 48"/>
          <p:cNvGrpSpPr/>
          <p:nvPr/>
        </p:nvGrpSpPr>
        <p:grpSpPr>
          <a:xfrm>
            <a:off x="7084818" y="1666875"/>
            <a:ext cx="2371725" cy="971550"/>
            <a:chOff x="7053266" y="1666875"/>
            <a:chExt cx="2371725" cy="971550"/>
          </a:xfrm>
        </p:grpSpPr>
        <p:sp>
          <p:nvSpPr>
            <p:cNvPr id="32" name="Rectangle 31"/>
            <p:cNvSpPr/>
            <p:nvPr/>
          </p:nvSpPr>
          <p:spPr>
            <a:xfrm>
              <a:off x="7053266" y="1666875"/>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6403" y="1858644"/>
              <a:ext cx="2145450" cy="588012"/>
            </a:xfrm>
            <a:prstGeom prst="rect">
              <a:avLst/>
            </a:prstGeom>
          </p:spPr>
        </p:pic>
      </p:grpSp>
      <p:grpSp>
        <p:nvGrpSpPr>
          <p:cNvPr id="48" name="Group 47"/>
          <p:cNvGrpSpPr/>
          <p:nvPr/>
        </p:nvGrpSpPr>
        <p:grpSpPr>
          <a:xfrm>
            <a:off x="4571740" y="1666875"/>
            <a:ext cx="2371725" cy="971550"/>
            <a:chOff x="4576763" y="1666875"/>
            <a:chExt cx="2371725" cy="971550"/>
          </a:xfrm>
        </p:grpSpPr>
        <p:sp>
          <p:nvSpPr>
            <p:cNvPr id="15" name="Rectangle 14"/>
            <p:cNvSpPr/>
            <p:nvPr/>
          </p:nvSpPr>
          <p:spPr>
            <a:xfrm>
              <a:off x="4576763" y="1666875"/>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50979" y="1979202"/>
              <a:ext cx="2223292" cy="346897"/>
            </a:xfrm>
            <a:prstGeom prst="rect">
              <a:avLst/>
            </a:prstGeom>
          </p:spPr>
        </p:pic>
      </p:grpSp>
      <p:grpSp>
        <p:nvGrpSpPr>
          <p:cNvPr id="56" name="Group 55"/>
          <p:cNvGrpSpPr/>
          <p:nvPr/>
        </p:nvGrpSpPr>
        <p:grpSpPr>
          <a:xfrm>
            <a:off x="4571740" y="2825752"/>
            <a:ext cx="2371725" cy="971550"/>
            <a:chOff x="4576763" y="2825752"/>
            <a:chExt cx="2371725" cy="971550"/>
          </a:xfrm>
        </p:grpSpPr>
        <p:sp>
          <p:nvSpPr>
            <p:cNvPr id="12" name="Rectangle 11"/>
            <p:cNvSpPr/>
            <p:nvPr/>
          </p:nvSpPr>
          <p:spPr>
            <a:xfrm>
              <a:off x="4576763" y="2825752"/>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 name="Picture 5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35165" y="3041495"/>
              <a:ext cx="2054921" cy="540064"/>
            </a:xfrm>
            <a:prstGeom prst="rect">
              <a:avLst/>
            </a:prstGeom>
          </p:spPr>
        </p:pic>
      </p:grpSp>
      <p:grpSp>
        <p:nvGrpSpPr>
          <p:cNvPr id="55" name="Group 54"/>
          <p:cNvGrpSpPr/>
          <p:nvPr/>
        </p:nvGrpSpPr>
        <p:grpSpPr>
          <a:xfrm>
            <a:off x="7084818" y="2825752"/>
            <a:ext cx="2371725" cy="971550"/>
            <a:chOff x="7053266" y="2825752"/>
            <a:chExt cx="2371725" cy="971550"/>
          </a:xfrm>
        </p:grpSpPr>
        <p:sp>
          <p:nvSpPr>
            <p:cNvPr id="31" name="Rectangle 30"/>
            <p:cNvSpPr/>
            <p:nvPr/>
          </p:nvSpPr>
          <p:spPr>
            <a:xfrm>
              <a:off x="7053266" y="2825752"/>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67705" y="3057064"/>
              <a:ext cx="2142847" cy="508926"/>
            </a:xfrm>
            <a:prstGeom prst="rect">
              <a:avLst/>
            </a:prstGeom>
          </p:spPr>
        </p:pic>
      </p:grpSp>
      <p:grpSp>
        <p:nvGrpSpPr>
          <p:cNvPr id="62" name="Group 61"/>
          <p:cNvGrpSpPr/>
          <p:nvPr/>
        </p:nvGrpSpPr>
        <p:grpSpPr>
          <a:xfrm>
            <a:off x="4471985" y="3959097"/>
            <a:ext cx="2571234" cy="1010782"/>
            <a:chOff x="4577431" y="3783475"/>
            <a:chExt cx="2571234" cy="1010782"/>
          </a:xfrm>
        </p:grpSpPr>
        <p:sp>
          <p:nvSpPr>
            <p:cNvPr id="9" name="Rectangle 8"/>
            <p:cNvSpPr/>
            <p:nvPr/>
          </p:nvSpPr>
          <p:spPr>
            <a:xfrm>
              <a:off x="4677186" y="3803091"/>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7" name="Picture 5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77431" y="3783475"/>
              <a:ext cx="2571234" cy="1010782"/>
            </a:xfrm>
            <a:prstGeom prst="rect">
              <a:avLst/>
            </a:prstGeom>
          </p:spPr>
        </p:pic>
      </p:grpSp>
      <p:grpSp>
        <p:nvGrpSpPr>
          <p:cNvPr id="60" name="Group 59"/>
          <p:cNvGrpSpPr/>
          <p:nvPr/>
        </p:nvGrpSpPr>
        <p:grpSpPr>
          <a:xfrm>
            <a:off x="9630710" y="3978277"/>
            <a:ext cx="2371725" cy="971550"/>
            <a:chOff x="9529769" y="3984629"/>
            <a:chExt cx="2371725" cy="971550"/>
          </a:xfrm>
        </p:grpSpPr>
        <p:sp>
          <p:nvSpPr>
            <p:cNvPr id="35" name="Rectangle 34"/>
            <p:cNvSpPr/>
            <p:nvPr/>
          </p:nvSpPr>
          <p:spPr>
            <a:xfrm>
              <a:off x="9529769" y="3984629"/>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9" name="Picture 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790122" y="4037587"/>
              <a:ext cx="1851019" cy="865634"/>
            </a:xfrm>
            <a:prstGeom prst="rect">
              <a:avLst/>
            </a:prstGeom>
          </p:spPr>
        </p:pic>
      </p:grpSp>
      <p:grpSp>
        <p:nvGrpSpPr>
          <p:cNvPr id="61" name="Group 60"/>
          <p:cNvGrpSpPr/>
          <p:nvPr/>
        </p:nvGrpSpPr>
        <p:grpSpPr>
          <a:xfrm>
            <a:off x="7084818" y="3984629"/>
            <a:ext cx="2371725" cy="971550"/>
            <a:chOff x="7053266" y="3984629"/>
            <a:chExt cx="2371725" cy="971550"/>
          </a:xfrm>
        </p:grpSpPr>
        <p:sp>
          <p:nvSpPr>
            <p:cNvPr id="30" name="Rectangle 29"/>
            <p:cNvSpPr/>
            <p:nvPr/>
          </p:nvSpPr>
          <p:spPr>
            <a:xfrm>
              <a:off x="7053266" y="3984629"/>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8" name="Picture 5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53583" y="4203274"/>
              <a:ext cx="2171090" cy="534261"/>
            </a:xfrm>
            <a:prstGeom prst="rect">
              <a:avLst/>
            </a:prstGeom>
          </p:spPr>
        </p:pic>
      </p:grpSp>
      <p:grpSp>
        <p:nvGrpSpPr>
          <p:cNvPr id="64" name="Group 63"/>
          <p:cNvGrpSpPr/>
          <p:nvPr/>
        </p:nvGrpSpPr>
        <p:grpSpPr>
          <a:xfrm>
            <a:off x="4571740" y="5117390"/>
            <a:ext cx="2371725" cy="971550"/>
            <a:chOff x="4505723" y="5098872"/>
            <a:chExt cx="2371725" cy="971550"/>
          </a:xfrm>
        </p:grpSpPr>
        <p:sp>
          <p:nvSpPr>
            <p:cNvPr id="6" name="Rectangle 5"/>
            <p:cNvSpPr/>
            <p:nvPr/>
          </p:nvSpPr>
          <p:spPr>
            <a:xfrm>
              <a:off x="4505723" y="5098872"/>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3" name="Picture 62"/>
            <p:cNvPicPr>
              <a:picLocks noChangeAspect="1"/>
            </p:cNvPicPr>
            <p:nvPr/>
          </p:nvPicPr>
          <p:blipFill rotWithShape="1">
            <a:blip r:embed="rId13" cstate="screen">
              <a:extLst>
                <a:ext uri="{28A0092B-C50C-407E-A947-70E740481C1C}">
                  <a14:useLocalDpi xmlns:a14="http://schemas.microsoft.com/office/drawing/2010/main"/>
                </a:ext>
              </a:extLst>
            </a:blip>
            <a:srcRect t="39875" b="37625"/>
            <a:stretch/>
          </p:blipFill>
          <p:spPr>
            <a:xfrm>
              <a:off x="4513884" y="5319664"/>
              <a:ext cx="2355403" cy="529966"/>
            </a:xfrm>
            <a:prstGeom prst="rect">
              <a:avLst/>
            </a:prstGeom>
          </p:spPr>
        </p:pic>
      </p:grpSp>
      <p:grpSp>
        <p:nvGrpSpPr>
          <p:cNvPr id="70" name="Group 69"/>
          <p:cNvGrpSpPr/>
          <p:nvPr/>
        </p:nvGrpSpPr>
        <p:grpSpPr>
          <a:xfrm>
            <a:off x="9619829" y="5089816"/>
            <a:ext cx="2393782" cy="971550"/>
            <a:chOff x="9580538" y="5232062"/>
            <a:chExt cx="2393782" cy="971550"/>
          </a:xfrm>
        </p:grpSpPr>
        <p:sp>
          <p:nvSpPr>
            <p:cNvPr id="34" name="Rectangle 33"/>
            <p:cNvSpPr/>
            <p:nvPr/>
          </p:nvSpPr>
          <p:spPr>
            <a:xfrm>
              <a:off x="9591567" y="5232062"/>
              <a:ext cx="2371725" cy="9715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6" name="Picture 6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580538" y="5326853"/>
              <a:ext cx="2393782" cy="781969"/>
            </a:xfrm>
            <a:prstGeom prst="rect">
              <a:avLst/>
            </a:prstGeom>
          </p:spPr>
        </p:pic>
      </p:grpSp>
      <p:pic>
        <p:nvPicPr>
          <p:cNvPr id="71" name="Picture 7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657097" y="6240766"/>
            <a:ext cx="711491" cy="552092"/>
          </a:xfrm>
          <a:prstGeom prst="rect">
            <a:avLst/>
          </a:prstGeom>
        </p:spPr>
      </p:pic>
      <p:sp>
        <p:nvSpPr>
          <p:cNvPr id="72" name="TextBox 71"/>
          <p:cNvSpPr txBox="1"/>
          <p:nvPr/>
        </p:nvSpPr>
        <p:spPr>
          <a:xfrm>
            <a:off x="7844242" y="6379042"/>
            <a:ext cx="2128409" cy="307777"/>
          </a:xfrm>
          <a:prstGeom prst="rect">
            <a:avLst/>
          </a:prstGeom>
          <a:noFill/>
        </p:spPr>
        <p:txBody>
          <a:bodyPr wrap="square" lIns="0" rIns="0" rtlCol="0">
            <a:spAutoFit/>
          </a:bodyPr>
          <a:lstStyle/>
          <a:p>
            <a:pPr algn="ctr"/>
            <a:r>
              <a:rPr lang="en-US" sz="1400" smtClean="0">
                <a:solidFill>
                  <a:srgbClr val="4472C4">
                    <a:lumMod val="75000"/>
                  </a:srgbClr>
                </a:solidFill>
                <a:ea typeface="Calibri" charset="0"/>
                <a:cs typeface="Calibri" charset="0"/>
              </a:rPr>
              <a:t>HORIZON </a:t>
            </a:r>
            <a:r>
              <a:rPr lang="he-IL" sz="1400" smtClean="0">
                <a:solidFill>
                  <a:srgbClr val="4472C4">
                    <a:lumMod val="75000"/>
                  </a:srgbClr>
                </a:solidFill>
                <a:ea typeface="Calibri" charset="0"/>
                <a:cs typeface="Calibri" charset="0"/>
              </a:rPr>
              <a:t>2020</a:t>
            </a:r>
            <a:endParaRPr lang="en-US" sz="1400">
              <a:solidFill>
                <a:srgbClr val="4472C4">
                  <a:lumMod val="75000"/>
                </a:srgbClr>
              </a:solidFill>
              <a:ea typeface="Calibri" charset="0"/>
              <a:cs typeface="Calibri" charset="0"/>
            </a:endParaRPr>
          </a:p>
        </p:txBody>
      </p:sp>
      <p:pic>
        <p:nvPicPr>
          <p:cNvPr id="4" name="Picture 3"/>
          <p:cNvPicPr>
            <a:picLocks noChangeAspect="1"/>
          </p:cNvPicPr>
          <p:nvPr/>
        </p:nvPicPr>
        <p:blipFill rotWithShape="1">
          <a:blip r:embed="rId16" cstate="screen">
            <a:extLst>
              <a:ext uri="{28A0092B-C50C-407E-A947-70E740481C1C}">
                <a14:useLocalDpi xmlns:a14="http://schemas.microsoft.com/office/drawing/2010/main"/>
              </a:ext>
            </a:extLst>
          </a:blip>
          <a:srcRect l="10915" t="19042" r="11396" b="22387"/>
          <a:stretch/>
        </p:blipFill>
        <p:spPr>
          <a:xfrm>
            <a:off x="9750542" y="1790872"/>
            <a:ext cx="2104893" cy="668660"/>
          </a:xfrm>
          <a:prstGeom prst="rect">
            <a:avLst/>
          </a:prstGeom>
        </p:spPr>
      </p:pic>
      <p:pic>
        <p:nvPicPr>
          <p:cNvPr id="50" name="F9396CFA-4E70-4D86-B5CD-25D78EBE9223" descr="B4A60A90-BEB9-4456-862B-BEAC27C6B95D@pti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37168" y="663371"/>
            <a:ext cx="1958808" cy="66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240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4294967295"/>
          </p:nvPr>
        </p:nvSpPr>
        <p:spPr>
          <a:xfrm>
            <a:off x="609600" y="6356351"/>
            <a:ext cx="284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mtClean="0">
                <a:solidFill>
                  <a:schemeClr val="bg1"/>
                </a:solidFill>
              </a:rPr>
              <a:t> </a:t>
            </a:r>
          </a:p>
        </p:txBody>
      </p:sp>
      <p:sp>
        <p:nvSpPr>
          <p:cNvPr id="6147" name="Rectangle 2"/>
          <p:cNvSpPr>
            <a:spLocks noGrp="1" noChangeArrowheads="1"/>
          </p:cNvSpPr>
          <p:nvPr>
            <p:ph type="title"/>
          </p:nvPr>
        </p:nvSpPr>
        <p:spPr>
          <a:xfrm>
            <a:off x="609600" y="210966"/>
            <a:ext cx="9651835" cy="1143000"/>
          </a:xfrm>
        </p:spPr>
        <p:txBody>
          <a:bodyPr>
            <a:normAutofit/>
          </a:bodyPr>
          <a:lstStyle/>
          <a:p>
            <a:r>
              <a:rPr lang="fr-BE" altLang="en-US" sz="4000" smtClean="0"/>
              <a:t>Agenda</a:t>
            </a:r>
            <a:endParaRPr lang="en-US" altLang="en-US" sz="4000" smtClean="0"/>
          </a:p>
        </p:txBody>
      </p:sp>
      <p:sp>
        <p:nvSpPr>
          <p:cNvPr id="6148" name="Rectangle 3"/>
          <p:cNvSpPr>
            <a:spLocks noGrp="1" noChangeArrowheads="1"/>
          </p:cNvSpPr>
          <p:nvPr>
            <p:ph type="body" idx="1"/>
          </p:nvPr>
        </p:nvSpPr>
        <p:spPr>
          <a:xfrm>
            <a:off x="812801" y="1676400"/>
            <a:ext cx="10079567" cy="3657600"/>
          </a:xfrm>
        </p:spPr>
        <p:txBody>
          <a:bodyPr>
            <a:normAutofit/>
          </a:bodyPr>
          <a:lstStyle/>
          <a:p>
            <a:pPr>
              <a:spcAft>
                <a:spcPct val="30000"/>
              </a:spcAft>
            </a:pPr>
            <a:r>
              <a:rPr lang="en-US" altLang="ko-KR" b="1" u="sng" dirty="0" smtClean="0">
                <a:ea typeface="굴림" pitchFamily="34" charset="-127"/>
              </a:rPr>
              <a:t>SONATA in the context of SDN, NFV &amp; 5G</a:t>
            </a:r>
            <a:endParaRPr lang="en-US" altLang="ko-KR" b="1" u="sng" dirty="0">
              <a:ea typeface="굴림" pitchFamily="34" charset="-127"/>
            </a:endParaRPr>
          </a:p>
          <a:p>
            <a:pPr>
              <a:spcAft>
                <a:spcPct val="30000"/>
              </a:spcAft>
            </a:pPr>
            <a:r>
              <a:rPr lang="en-US" altLang="ko-KR" dirty="0" smtClean="0">
                <a:ea typeface="굴림" pitchFamily="34" charset="-127"/>
              </a:rPr>
              <a:t>Objectives &amp; key achievements</a:t>
            </a:r>
          </a:p>
          <a:p>
            <a:pPr>
              <a:spcAft>
                <a:spcPct val="30000"/>
              </a:spcAft>
            </a:pPr>
            <a:r>
              <a:rPr lang="en-US" altLang="ko-KR" dirty="0" smtClean="0">
                <a:ea typeface="굴림" pitchFamily="34" charset="-127"/>
              </a:rPr>
              <a:t>DevOps &amp; CI/CD</a:t>
            </a:r>
          </a:p>
          <a:p>
            <a:pPr>
              <a:spcAft>
                <a:spcPct val="30000"/>
              </a:spcAft>
            </a:pPr>
            <a:r>
              <a:rPr lang="en-US" altLang="ko-KR" dirty="0" smtClean="0">
                <a:ea typeface="굴림" pitchFamily="34" charset="-127"/>
              </a:rPr>
              <a:t>Architecture</a:t>
            </a:r>
          </a:p>
          <a:p>
            <a:pPr>
              <a:spcAft>
                <a:spcPct val="30000"/>
              </a:spcAft>
            </a:pPr>
            <a:r>
              <a:rPr lang="en-US" altLang="ko-KR" dirty="0" smtClean="0">
                <a:ea typeface="굴림" pitchFamily="34" charset="-127"/>
              </a:rPr>
              <a:t>SONATA in the global NFV landscape</a:t>
            </a:r>
          </a:p>
          <a:p>
            <a:pPr>
              <a:spcAft>
                <a:spcPct val="30000"/>
              </a:spcAft>
            </a:pPr>
            <a:endParaRPr lang="en-US" altLang="ko-KR" dirty="0">
              <a:ea typeface="굴림" pitchFamily="34" charset="-127"/>
            </a:endParaRPr>
          </a:p>
          <a:p>
            <a:pPr>
              <a:spcAft>
                <a:spcPct val="30000"/>
              </a:spcAft>
            </a:pPr>
            <a:endParaRPr lang="en-US" altLang="ko-KR" dirty="0" smtClean="0">
              <a:ea typeface="굴림" pitchFamily="34" charset="-127"/>
            </a:endParaRPr>
          </a:p>
          <a:p>
            <a:pPr marL="0" indent="0">
              <a:spcAft>
                <a:spcPct val="30000"/>
              </a:spcAft>
              <a:buNone/>
            </a:pPr>
            <a:endParaRPr lang="es-ES_tradnl" altLang="ko-KR" dirty="0" smtClean="0">
              <a:ea typeface="굴림" pitchFamily="34" charset="-127"/>
            </a:endParaRPr>
          </a:p>
          <a:p>
            <a:pPr>
              <a:spcAft>
                <a:spcPct val="30000"/>
              </a:spcAft>
            </a:pPr>
            <a:endParaRPr lang="es-ES_tradnl" altLang="ko-KR" dirty="0" smtClean="0">
              <a:ea typeface="굴림" pitchFamily="34" charset="-127"/>
            </a:endParaRPr>
          </a:p>
          <a:p>
            <a:pPr>
              <a:spcAft>
                <a:spcPct val="30000"/>
              </a:spcAft>
            </a:pPr>
            <a:endParaRPr lang="en-US" altLang="en-US" sz="2000" dirty="0" smtClean="0"/>
          </a:p>
        </p:txBody>
      </p:sp>
      <p:graphicFrame>
        <p:nvGraphicFramePr>
          <p:cNvPr id="2" name="1 Objeto"/>
          <p:cNvGraphicFramePr>
            <a:graphicFrameLocks noChangeAspect="1"/>
          </p:cNvGraphicFramePr>
          <p:nvPr>
            <p:extLst>
              <p:ext uri="{D42A27DB-BD31-4B8C-83A1-F6EECF244321}">
                <p14:modId xmlns:p14="http://schemas.microsoft.com/office/powerpoint/2010/main" val="2094195508"/>
              </p:ext>
            </p:extLst>
          </p:nvPr>
        </p:nvGraphicFramePr>
        <p:xfrm>
          <a:off x="7118155" y="2413207"/>
          <a:ext cx="4182192" cy="2991926"/>
        </p:xfrm>
        <a:graphic>
          <a:graphicData uri="http://schemas.openxmlformats.org/presentationml/2006/ole">
            <mc:AlternateContent xmlns:mc="http://schemas.openxmlformats.org/markup-compatibility/2006">
              <mc:Choice xmlns:v="urn:schemas-microsoft-com:vml" Requires="v">
                <p:oleObj spid="_x0000_s1183" name="Photo Editor Photo" r:id="rId4" imgW="2800741" imgH="2152951" progId="">
                  <p:embed/>
                </p:oleObj>
              </mc:Choice>
              <mc:Fallback>
                <p:oleObj name="Photo Editor Photo" r:id="rId4" imgW="2800741" imgH="2152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155" y="2413207"/>
                        <a:ext cx="4182192" cy="299192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6153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771" y="3724507"/>
            <a:ext cx="4471639" cy="21967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pic>
        <p:nvPicPr>
          <p:cNvPr id="5" name="Imagen 1"/>
          <p:cNvPicPr>
            <a:picLocks noChangeAspect="1"/>
          </p:cNvPicPr>
          <p:nvPr/>
        </p:nvPicPr>
        <p:blipFill rotWithShape="1">
          <a:blip r:embed="rId3">
            <a:extLst>
              <a:ext uri="{28A0092B-C50C-407E-A947-70E740481C1C}">
                <a14:useLocalDpi xmlns:a14="http://schemas.microsoft.com/office/drawing/2010/main" val="0"/>
              </a:ext>
            </a:extLst>
          </a:blip>
          <a:srcRect t="2460"/>
          <a:stretch/>
        </p:blipFill>
        <p:spPr bwMode="auto">
          <a:xfrm>
            <a:off x="5375922" y="1227031"/>
            <a:ext cx="6579256" cy="5019224"/>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uadroTexto 2"/>
          <p:cNvSpPr txBox="1">
            <a:spLocks noChangeArrowheads="1"/>
          </p:cNvSpPr>
          <p:nvPr/>
        </p:nvSpPr>
        <p:spPr bwMode="auto">
          <a:xfrm>
            <a:off x="8220321" y="6363193"/>
            <a:ext cx="925512" cy="23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200">
                <a:solidFill>
                  <a:srgbClr val="000000"/>
                </a:solidFill>
                <a:latin typeface="Helvetica" panose="020B0604020202020204" pitchFamily="34" charset="0"/>
                <a:ea typeface="MS PGothic" panose="020B0600070205080204" pitchFamily="34" charset="-128"/>
                <a:cs typeface="Helvetica" panose="020B0604020202020204" pitchFamily="34" charset="0"/>
                <a:sym typeface="Helvetica" panose="020B0604020202020204" pitchFamily="34" charset="0"/>
              </a:defRPr>
            </a:lvl1pPr>
            <a:lvl2pPr marL="742950" indent="-28575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r>
              <a:rPr lang="es-ES" altLang="es-ES" sz="900" i="1" dirty="0" err="1">
                <a:solidFill>
                  <a:srgbClr val="003245"/>
                </a:solidFill>
                <a:latin typeface="Trebuchet MS" panose="020B0603020202020204" pitchFamily="34" charset="0"/>
                <a:sym typeface="Trebuchet MS" panose="020B0603020202020204" pitchFamily="34" charset="0"/>
              </a:rPr>
              <a:t>Source</a:t>
            </a:r>
            <a:r>
              <a:rPr lang="es-ES" altLang="es-ES" sz="900" i="1" dirty="0">
                <a:solidFill>
                  <a:srgbClr val="003245"/>
                </a:solidFill>
                <a:latin typeface="Trebuchet MS" panose="020B0603020202020204" pitchFamily="34" charset="0"/>
                <a:sym typeface="Trebuchet MS" panose="020B0603020202020204" pitchFamily="34" charset="0"/>
              </a:rPr>
              <a:t>: GSMA</a:t>
            </a:r>
          </a:p>
        </p:txBody>
      </p:sp>
      <p:sp>
        <p:nvSpPr>
          <p:cNvPr id="8" name="Título 7"/>
          <p:cNvSpPr>
            <a:spLocks noGrp="1"/>
          </p:cNvSpPr>
          <p:nvPr>
            <p:ph type="title"/>
          </p:nvPr>
        </p:nvSpPr>
        <p:spPr/>
        <p:txBody>
          <a:bodyPr/>
          <a:lstStyle/>
          <a:p>
            <a:r>
              <a:rPr lang="en-US" dirty="0" smtClean="0"/>
              <a:t>5G as a driver for SONATA</a:t>
            </a:r>
            <a:endParaRPr lang="en-US" dirty="0"/>
          </a:p>
        </p:txBody>
      </p:sp>
      <p:sp>
        <p:nvSpPr>
          <p:cNvPr id="9" name="Marcador de contenido 8"/>
          <p:cNvSpPr>
            <a:spLocks noGrp="1"/>
          </p:cNvSpPr>
          <p:nvPr>
            <p:ph idx="1"/>
          </p:nvPr>
        </p:nvSpPr>
        <p:spPr>
          <a:xfrm>
            <a:off x="838200" y="1387065"/>
            <a:ext cx="4161817" cy="4756158"/>
          </a:xfrm>
        </p:spPr>
        <p:txBody>
          <a:bodyPr>
            <a:normAutofit fontScale="92500" lnSpcReduction="20000"/>
          </a:bodyPr>
          <a:lstStyle/>
          <a:p>
            <a:r>
              <a:rPr lang="en-GB" sz="2000" dirty="0"/>
              <a:t>Support of </a:t>
            </a:r>
            <a:r>
              <a:rPr lang="en-GB" sz="2000" b="1" dirty="0"/>
              <a:t>new services </a:t>
            </a:r>
            <a:r>
              <a:rPr lang="en-GB" sz="2000" dirty="0"/>
              <a:t>that cannot be provided with 4G technologies</a:t>
            </a:r>
          </a:p>
          <a:p>
            <a:pPr lvl="1"/>
            <a:r>
              <a:rPr lang="en-GB" sz="1800" dirty="0" smtClean="0"/>
              <a:t>Massive &amp; critical </a:t>
            </a:r>
            <a:r>
              <a:rPr lang="en-GB" sz="1800" dirty="0" err="1" smtClean="0"/>
              <a:t>IoT</a:t>
            </a:r>
            <a:r>
              <a:rPr lang="en-GB" sz="1800" dirty="0" smtClean="0"/>
              <a:t>, MTC </a:t>
            </a:r>
          </a:p>
          <a:p>
            <a:pPr lvl="1"/>
            <a:r>
              <a:rPr lang="en-GB" sz="1800" dirty="0"/>
              <a:t>Ultra low </a:t>
            </a:r>
            <a:r>
              <a:rPr lang="en-GB" sz="1800" dirty="0" smtClean="0"/>
              <a:t>latency, time-critical</a:t>
            </a:r>
            <a:endParaRPr lang="en-GB" sz="1800" dirty="0"/>
          </a:p>
          <a:p>
            <a:endParaRPr lang="en-GB" sz="2000" dirty="0" smtClean="0"/>
          </a:p>
          <a:p>
            <a:r>
              <a:rPr lang="en-GB" sz="2000" dirty="0"/>
              <a:t>Capacity to </a:t>
            </a:r>
            <a:r>
              <a:rPr lang="en-GB" sz="2000" b="1" dirty="0"/>
              <a:t>personalize services </a:t>
            </a:r>
            <a:r>
              <a:rPr lang="en-GB" sz="2000" dirty="0"/>
              <a:t>for specific applications</a:t>
            </a:r>
          </a:p>
          <a:p>
            <a:pPr lvl="1"/>
            <a:r>
              <a:rPr lang="en-GB" sz="1800" dirty="0"/>
              <a:t>Vertical industrial </a:t>
            </a:r>
            <a:r>
              <a:rPr lang="en-GB" sz="1800" dirty="0" smtClean="0"/>
              <a:t>applications</a:t>
            </a:r>
            <a:endParaRPr lang="en-GB" sz="2000" dirty="0" smtClean="0"/>
          </a:p>
          <a:p>
            <a:endParaRPr lang="en-GB" sz="2000" dirty="0" smtClean="0"/>
          </a:p>
          <a:p>
            <a:r>
              <a:rPr lang="en-GB" sz="2000" dirty="0" smtClean="0"/>
              <a:t>Require resources &amp; provisioning in the entire </a:t>
            </a:r>
            <a:r>
              <a:rPr lang="en-GB" sz="2000" b="1" dirty="0" smtClean="0"/>
              <a:t>end-to-end telecom infrastructure</a:t>
            </a:r>
          </a:p>
          <a:p>
            <a:pPr lvl="1"/>
            <a:endParaRPr lang="en-GB" sz="2000" dirty="0"/>
          </a:p>
          <a:p>
            <a:r>
              <a:rPr lang="en-GB" sz="2000" dirty="0" smtClean="0"/>
              <a:t>Need for a </a:t>
            </a:r>
            <a:r>
              <a:rPr lang="en-GB" sz="2000" b="1" dirty="0" smtClean="0"/>
              <a:t>better </a:t>
            </a:r>
            <a:r>
              <a:rPr lang="en-GB" sz="2000" b="1" dirty="0"/>
              <a:t>way of providing</a:t>
            </a:r>
            <a:r>
              <a:rPr lang="en-GB" sz="2000" dirty="0"/>
              <a:t> current services</a:t>
            </a:r>
          </a:p>
          <a:p>
            <a:pPr lvl="1"/>
            <a:r>
              <a:rPr lang="en-GB" sz="1800" dirty="0"/>
              <a:t>Lower cost, improved performance, improved experience continuity…</a:t>
            </a:r>
          </a:p>
          <a:p>
            <a:endParaRPr lang="en-GB" sz="2000" dirty="0"/>
          </a:p>
        </p:txBody>
      </p:sp>
    </p:spTree>
    <p:extLst>
      <p:ext uri="{BB962C8B-B14F-4D97-AF65-F5344CB8AC3E}">
        <p14:creationId xmlns:p14="http://schemas.microsoft.com/office/powerpoint/2010/main" val="1214701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3"/>
          <p:cNvSpPr>
            <a:spLocks noGrp="1"/>
          </p:cNvSpPr>
          <p:nvPr>
            <p:ph type="title"/>
          </p:nvPr>
        </p:nvSpPr>
        <p:spPr/>
        <p:txBody>
          <a:bodyPr>
            <a:normAutofit fontScale="90000"/>
          </a:bodyPr>
          <a:lstStyle/>
          <a:p>
            <a:pPr eaLnBrk="1" hangingPunct="1"/>
            <a:r>
              <a:rPr lang="en-US" altLang="en-US" dirty="0"/>
              <a:t>I</a:t>
            </a:r>
            <a:r>
              <a:rPr lang="en-US" altLang="en-US" dirty="0" smtClean="0"/>
              <a:t>ndustry verticals will adopt E2E 5G technology</a:t>
            </a:r>
          </a:p>
        </p:txBody>
      </p:sp>
      <p:sp>
        <p:nvSpPr>
          <p:cNvPr id="10243" name="Content Placeholder 4"/>
          <p:cNvSpPr>
            <a:spLocks noGrp="1"/>
          </p:cNvSpPr>
          <p:nvPr>
            <p:ph idx="1"/>
          </p:nvPr>
        </p:nvSpPr>
        <p:spPr>
          <a:xfrm>
            <a:off x="838200" y="1294259"/>
            <a:ext cx="5955515" cy="4975692"/>
          </a:xfrm>
        </p:spPr>
        <p:txBody>
          <a:bodyPr>
            <a:normAutofit fontScale="92500" lnSpcReduction="20000"/>
          </a:bodyPr>
          <a:lstStyle/>
          <a:p>
            <a:pPr marL="0" indent="0" eaLnBrk="1" hangingPunct="1">
              <a:buFont typeface="Lucida Sans Unicode" pitchFamily="34" charset="0"/>
              <a:buNone/>
              <a:defRPr/>
            </a:pPr>
            <a:r>
              <a:rPr lang="en-US" altLang="en-US" dirty="0"/>
              <a:t>C</a:t>
            </a:r>
            <a:r>
              <a:rPr lang="en-US" altLang="en-US" dirty="0" smtClean="0"/>
              <a:t>ustomization towards industry verticals will be key for opportunities:</a:t>
            </a:r>
          </a:p>
          <a:p>
            <a:pPr eaLnBrk="1" hangingPunct="1">
              <a:defRPr/>
            </a:pPr>
            <a:endParaRPr lang="en-US" altLang="en-US" dirty="0"/>
          </a:p>
          <a:p>
            <a:pPr eaLnBrk="1" hangingPunct="1">
              <a:defRPr/>
            </a:pPr>
            <a:r>
              <a:rPr lang="en-US" altLang="en-US" dirty="0" smtClean="0"/>
              <a:t>industry verticals will now be able to </a:t>
            </a:r>
            <a:r>
              <a:rPr lang="en-US" altLang="en-US" b="1" dirty="0" smtClean="0"/>
              <a:t>offer services directly to their customers</a:t>
            </a:r>
          </a:p>
          <a:p>
            <a:pPr eaLnBrk="1" hangingPunct="1">
              <a:defRPr/>
            </a:pPr>
            <a:r>
              <a:rPr lang="es-ES_tradnl" altLang="en-US" dirty="0" smtClean="0"/>
              <a:t>new </a:t>
            </a:r>
            <a:r>
              <a:rPr lang="en-US" altLang="en-US" dirty="0" smtClean="0"/>
              <a:t>services, smart scenarios (including mission critical</a:t>
            </a:r>
            <a:r>
              <a:rPr lang="es-ES_tradnl" altLang="en-US" dirty="0" smtClean="0"/>
              <a:t>)</a:t>
            </a:r>
            <a:endParaRPr lang="es-ES_tradnl" altLang="en-US" dirty="0"/>
          </a:p>
          <a:p>
            <a:pPr eaLnBrk="1" hangingPunct="1">
              <a:defRPr/>
            </a:pPr>
            <a:r>
              <a:rPr lang="es-ES_tradnl" altLang="en-US" b="1" dirty="0" smtClean="0"/>
              <a:t>new </a:t>
            </a:r>
            <a:r>
              <a:rPr lang="en-US" altLang="en-US" b="1" dirty="0" smtClean="0"/>
              <a:t>connected products</a:t>
            </a:r>
            <a:r>
              <a:rPr lang="en-US" altLang="en-US" dirty="0" smtClean="0"/>
              <a:t>, new market segments</a:t>
            </a:r>
          </a:p>
          <a:p>
            <a:pPr eaLnBrk="1" hangingPunct="1">
              <a:defRPr/>
            </a:pPr>
            <a:r>
              <a:rPr lang="en-US" altLang="en-US" dirty="0" smtClean="0"/>
              <a:t>diverse business models among these verticals suggest opportunity for IT partnerships to </a:t>
            </a:r>
            <a:r>
              <a:rPr lang="en-US" altLang="en-US" b="1" dirty="0" smtClean="0"/>
              <a:t>adapt 5G solutions to their sector</a:t>
            </a:r>
            <a:r>
              <a:rPr lang="en-US" altLang="en-US" dirty="0" smtClean="0"/>
              <a:t>, empowering these companies in their own field (as opposed to purely horizontal solutions)</a:t>
            </a:r>
          </a:p>
          <a:p>
            <a:pPr eaLnBrk="1" hangingPunct="1">
              <a:defRPr/>
            </a:pPr>
            <a:endParaRPr lang="en-US" altLang="en-US" dirty="0"/>
          </a:p>
          <a:p>
            <a:pPr eaLnBrk="1" hangingPunct="1">
              <a:defRPr/>
            </a:pPr>
            <a:endParaRPr lang="en-US" altLang="en-US" dirty="0" smtClean="0"/>
          </a:p>
          <a:p>
            <a:pPr marL="0" indent="0" eaLnBrk="1" hangingPunct="1">
              <a:buFont typeface="Lucida Sans Unicode" pitchFamily="34" charset="0"/>
              <a:buNone/>
              <a:defRPr/>
            </a:pPr>
            <a:endParaRPr lang="en-US" altLang="en-US" dirty="0" smtClean="0"/>
          </a:p>
        </p:txBody>
      </p:sp>
      <p:pic>
        <p:nvPicPr>
          <p:cNvPr id="542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715" y="2389188"/>
            <a:ext cx="5355952" cy="276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123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2325</TotalTime>
  <Words>2249</Words>
  <Application>Microsoft Macintosh PowerPoint</Application>
  <PresentationFormat>Widescreen</PresentationFormat>
  <Paragraphs>497</Paragraphs>
  <Slides>31</Slides>
  <Notes>21</Notes>
  <HiddenSlides>1</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9" baseType="lpstr">
      <vt:lpstr>Calibri</vt:lpstr>
      <vt:lpstr>Calibri Light</vt:lpstr>
      <vt:lpstr>Gill Sans</vt:lpstr>
      <vt:lpstr>Helvetica</vt:lpstr>
      <vt:lpstr>Lucida Sans Unicode</vt:lpstr>
      <vt:lpstr>Mangal</vt:lpstr>
      <vt:lpstr>MS PGothic</vt:lpstr>
      <vt:lpstr>Trebuchet MS</vt:lpstr>
      <vt:lpstr>Verdana</vt:lpstr>
      <vt:lpstr>Wingdings</vt:lpstr>
      <vt:lpstr>Yu Gothic</vt:lpstr>
      <vt:lpstr>굴림</vt:lpstr>
      <vt:lpstr>ヒラギノ角ゴ ProN W3</vt:lpstr>
      <vt:lpstr>Arial</vt:lpstr>
      <vt:lpstr>Office Theme</vt:lpstr>
      <vt:lpstr>Diseño personalizado</vt:lpstr>
      <vt:lpstr>1_Office Theme</vt:lpstr>
      <vt:lpstr>Photo Editor Photo</vt:lpstr>
      <vt:lpstr> NFV Service Development &amp; Operations for the SONATA MANO Platform</vt:lpstr>
      <vt:lpstr>2 SONATA-focused sessions on SOFTNETWORKING</vt:lpstr>
      <vt:lpstr>SOMA session agenda</vt:lpstr>
      <vt:lpstr>SOMA session agenda</vt:lpstr>
      <vt:lpstr>Introduction &amp; overview</vt:lpstr>
      <vt:lpstr>What?</vt:lpstr>
      <vt:lpstr>Agenda</vt:lpstr>
      <vt:lpstr>5G as a driver for SONATA</vt:lpstr>
      <vt:lpstr>Industry verticals will adopt E2E 5G technology</vt:lpstr>
      <vt:lpstr>Impact on the E2E telecom infrastructure</vt:lpstr>
      <vt:lpstr>What do we actually want?</vt:lpstr>
      <vt:lpstr>Agenda</vt:lpstr>
      <vt:lpstr>SONATA Objectives</vt:lpstr>
      <vt:lpstr>SONATA Key Results</vt:lpstr>
      <vt:lpstr>Agenda</vt:lpstr>
      <vt:lpstr>SONATA DevOps</vt:lpstr>
      <vt:lpstr>CI/CD is taken seriously in SONATA ...</vt:lpstr>
      <vt:lpstr>Agenda</vt:lpstr>
      <vt:lpstr>Architecture - a high-level look</vt:lpstr>
      <vt:lpstr>Architecture – recursiveness as a feature</vt:lpstr>
      <vt:lpstr>Architecture – Service Platform </vt:lpstr>
      <vt:lpstr>Service Platform Architecture – microservices</vt:lpstr>
      <vt:lpstr>Service Platform Architecture – plugins</vt:lpstr>
      <vt:lpstr>SONATA Architecture - SDK</vt:lpstr>
      <vt:lpstr>Agenda</vt:lpstr>
      <vt:lpstr>ETSI NFV</vt:lpstr>
      <vt:lpstr>SONATA vs. Open Source Mano (OSM)</vt:lpstr>
      <vt:lpstr>SONATA vs. other research projects</vt:lpstr>
      <vt:lpstr>Take aways</vt:lpstr>
      <vt:lpstr>PowerPoint Presentation</vt:lpstr>
      <vt:lpstr>Service Platform Architecture – MANO plugins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Communications and Dissemination Q4 ‘15</dc:title>
  <dc:creator>Iris Finkelstein-Sagi</dc:creator>
  <cp:lastModifiedBy>Wouter Tavernier</cp:lastModifiedBy>
  <cp:revision>642</cp:revision>
  <dcterms:created xsi:type="dcterms:W3CDTF">2015-10-26T08:21:16Z</dcterms:created>
  <dcterms:modified xsi:type="dcterms:W3CDTF">2017-04-24T14:01:53Z</dcterms:modified>
</cp:coreProperties>
</file>